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  <p:sldId id="293" r:id="rId3"/>
    <p:sldId id="294" r:id="rId4"/>
    <p:sldId id="288" r:id="rId5"/>
    <p:sldId id="287" r:id="rId6"/>
    <p:sldId id="285" r:id="rId7"/>
    <p:sldId id="266" r:id="rId8"/>
    <p:sldId id="267" r:id="rId9"/>
    <p:sldId id="302" r:id="rId10"/>
    <p:sldId id="303" r:id="rId11"/>
    <p:sldId id="304" r:id="rId12"/>
    <p:sldId id="301" r:id="rId13"/>
    <p:sldId id="268" r:id="rId14"/>
    <p:sldId id="269" r:id="rId15"/>
    <p:sldId id="256" r:id="rId16"/>
    <p:sldId id="271" r:id="rId17"/>
    <p:sldId id="272" r:id="rId18"/>
    <p:sldId id="273" r:id="rId19"/>
    <p:sldId id="274" r:id="rId20"/>
    <p:sldId id="275" r:id="rId21"/>
    <p:sldId id="276" r:id="rId22"/>
    <p:sldId id="298" r:id="rId23"/>
    <p:sldId id="278" r:id="rId24"/>
    <p:sldId id="300" r:id="rId25"/>
    <p:sldId id="261" r:id="rId26"/>
    <p:sldId id="262" r:id="rId27"/>
    <p:sldId id="279" r:id="rId28"/>
    <p:sldId id="280" r:id="rId29"/>
    <p:sldId id="281" r:id="rId30"/>
    <p:sldId id="282" r:id="rId31"/>
    <p:sldId id="299" r:id="rId32"/>
    <p:sldId id="283" r:id="rId33"/>
    <p:sldId id="297" r:id="rId34"/>
  </p:sldIdLst>
  <p:sldSz cx="9144000" cy="5143500" type="screen16x9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07" autoAdjust="0"/>
    <p:restoredTop sz="94609" autoAdjust="0"/>
  </p:normalViewPr>
  <p:slideViewPr>
    <p:cSldViewPr>
      <p:cViewPr>
        <p:scale>
          <a:sx n="65" d="100"/>
          <a:sy n="65" d="100"/>
        </p:scale>
        <p:origin x="-584" y="-34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42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4CC3E-0D71-4117-B266-59ED6D4C172C}" type="datetimeFigureOut">
              <a:rPr lang="de-CH" smtClean="0"/>
              <a:pPr/>
              <a:t>30.12.2017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8AF7A-85AA-4551-9EAE-53A793721260}" type="slidenum">
              <a:rPr lang="de-CH" smtClean="0"/>
              <a:pPr/>
              <a:t>‹#›</a:t>
            </a:fld>
            <a:endParaRPr lang="de-C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4CC3E-0D71-4117-B266-59ED6D4C172C}" type="datetimeFigureOut">
              <a:rPr lang="de-CH" smtClean="0"/>
              <a:pPr/>
              <a:t>30.12.2017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8AF7A-85AA-4551-9EAE-53A793721260}" type="slidenum">
              <a:rPr lang="de-CH" smtClean="0"/>
              <a:pPr/>
              <a:t>‹#›</a:t>
            </a:fld>
            <a:endParaRPr lang="de-C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4CC3E-0D71-4117-B266-59ED6D4C172C}" type="datetimeFigureOut">
              <a:rPr lang="de-CH" smtClean="0"/>
              <a:pPr/>
              <a:t>30.12.2017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8AF7A-85AA-4551-9EAE-53A793721260}" type="slidenum">
              <a:rPr lang="de-CH" smtClean="0"/>
              <a:pPr/>
              <a:t>‹#›</a:t>
            </a:fld>
            <a:endParaRPr lang="de-C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4CC3E-0D71-4117-B266-59ED6D4C172C}" type="datetimeFigureOut">
              <a:rPr lang="de-CH" smtClean="0"/>
              <a:pPr/>
              <a:t>30.12.2017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8AF7A-85AA-4551-9EAE-53A793721260}" type="slidenum">
              <a:rPr lang="de-CH" smtClean="0"/>
              <a:pPr/>
              <a:t>‹#›</a:t>
            </a:fld>
            <a:endParaRPr lang="de-C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4CC3E-0D71-4117-B266-59ED6D4C172C}" type="datetimeFigureOut">
              <a:rPr lang="de-CH" smtClean="0"/>
              <a:pPr/>
              <a:t>30.12.2017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8AF7A-85AA-4551-9EAE-53A793721260}" type="slidenum">
              <a:rPr lang="de-CH" smtClean="0"/>
              <a:pPr/>
              <a:t>‹#›</a:t>
            </a:fld>
            <a:endParaRPr lang="de-C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4CC3E-0D71-4117-B266-59ED6D4C172C}" type="datetimeFigureOut">
              <a:rPr lang="de-CH" smtClean="0"/>
              <a:pPr/>
              <a:t>30.12.2017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8AF7A-85AA-4551-9EAE-53A793721260}" type="slidenum">
              <a:rPr lang="de-CH" smtClean="0"/>
              <a:pPr/>
              <a:t>‹#›</a:t>
            </a:fld>
            <a:endParaRPr lang="de-C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4CC3E-0D71-4117-B266-59ED6D4C172C}" type="datetimeFigureOut">
              <a:rPr lang="de-CH" smtClean="0"/>
              <a:pPr/>
              <a:t>30.12.2017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8AF7A-85AA-4551-9EAE-53A793721260}" type="slidenum">
              <a:rPr lang="de-CH" smtClean="0"/>
              <a:pPr/>
              <a:t>‹#›</a:t>
            </a:fld>
            <a:endParaRPr lang="de-C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4CC3E-0D71-4117-B266-59ED6D4C172C}" type="datetimeFigureOut">
              <a:rPr lang="de-CH" smtClean="0"/>
              <a:pPr/>
              <a:t>30.12.2017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8AF7A-85AA-4551-9EAE-53A793721260}" type="slidenum">
              <a:rPr lang="de-CH" smtClean="0"/>
              <a:pPr/>
              <a:t>‹#›</a:t>
            </a:fld>
            <a:endParaRPr lang="de-C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4CC3E-0D71-4117-B266-59ED6D4C172C}" type="datetimeFigureOut">
              <a:rPr lang="de-CH" smtClean="0"/>
              <a:pPr/>
              <a:t>30.12.2017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8AF7A-85AA-4551-9EAE-53A793721260}" type="slidenum">
              <a:rPr lang="de-CH" smtClean="0"/>
              <a:pPr/>
              <a:t>‹#›</a:t>
            </a:fld>
            <a:endParaRPr lang="de-C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4CC3E-0D71-4117-B266-59ED6D4C172C}" type="datetimeFigureOut">
              <a:rPr lang="de-CH" smtClean="0"/>
              <a:pPr/>
              <a:t>30.12.2017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8AF7A-85AA-4551-9EAE-53A793721260}" type="slidenum">
              <a:rPr lang="de-CH" smtClean="0"/>
              <a:pPr/>
              <a:t>‹#›</a:t>
            </a:fld>
            <a:endParaRPr lang="de-C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4CC3E-0D71-4117-B266-59ED6D4C172C}" type="datetimeFigureOut">
              <a:rPr lang="de-CH" smtClean="0"/>
              <a:pPr/>
              <a:t>30.12.2017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8AF7A-85AA-4551-9EAE-53A793721260}" type="slidenum">
              <a:rPr lang="de-CH" smtClean="0"/>
              <a:pPr/>
              <a:t>‹#›</a:t>
            </a:fld>
            <a:endParaRPr lang="de-C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74CC3E-0D71-4117-B266-59ED6D4C172C}" type="datetimeFigureOut">
              <a:rPr lang="de-CH" smtClean="0"/>
              <a:pPr/>
              <a:t>30.12.2017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A8AF7A-85AA-4551-9EAE-53A793721260}" type="slidenum">
              <a:rPr lang="de-CH" smtClean="0"/>
              <a:pPr/>
              <a:t>‹#›</a:t>
            </a:fld>
            <a:endParaRPr lang="de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al-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9384" y="0"/>
            <a:ext cx="6545232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59832" y="4220170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5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Kalender</a:t>
            </a:r>
            <a:endParaRPr lang="de-CH" sz="5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rippe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23478"/>
            <a:ext cx="4262156" cy="2736304"/>
          </a:xfrm>
          <a:prstGeom prst="rect">
            <a:avLst/>
          </a:prstGeom>
        </p:spPr>
      </p:pic>
      <p:pic>
        <p:nvPicPr>
          <p:cNvPr id="3" name="Picture 2" descr="jahreswechsel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6056" y="0"/>
            <a:ext cx="3816424" cy="2542468"/>
          </a:xfrm>
          <a:prstGeom prst="rect">
            <a:avLst/>
          </a:prstGeom>
        </p:spPr>
      </p:pic>
      <p:pic>
        <p:nvPicPr>
          <p:cNvPr id="4" name="Picture 3" descr="laengste_nach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2943120"/>
            <a:ext cx="3096344" cy="2200380"/>
          </a:xfrm>
          <a:prstGeom prst="rect">
            <a:avLst/>
          </a:prstGeom>
        </p:spPr>
      </p:pic>
      <p:pic>
        <p:nvPicPr>
          <p:cNvPr id="5" name="Picture 4" descr="ifolor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37942" y="2571750"/>
            <a:ext cx="4406058" cy="25717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2" y="195486"/>
            <a:ext cx="18533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Jahreszählung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9512" y="4743390"/>
            <a:ext cx="18373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Längste Nacht</a:t>
            </a:r>
            <a:endParaRPr lang="de-CH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6016" y="4227934"/>
            <a:ext cx="18294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Wandkalender</a:t>
            </a:r>
            <a:endParaRPr lang="de-CH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512" y="2427734"/>
            <a:ext cx="23054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seit  Geburt Christi</a:t>
            </a:r>
            <a:endParaRPr lang="de-CH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339502"/>
            <a:ext cx="6083717" cy="3420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b="1" dirty="0" smtClean="0">
                <a:latin typeface="Arial" pitchFamily="34" charset="0"/>
                <a:cs typeface="Arial" pitchFamily="34" charset="0"/>
              </a:rPr>
              <a:t>Kalender</a:t>
            </a:r>
          </a:p>
          <a:p>
            <a:endParaRPr lang="de-CH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 Messung der Zeit, der Geschichte und des Lebens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 Jahreszeiten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 Klimaereignisse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 Religiöse und kulturelle Daten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 Finanzielle und steuerliche Verpflichtungen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 etc</a:t>
            </a:r>
            <a:endParaRPr lang="de-CH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67944" y="3867894"/>
            <a:ext cx="472437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Lateinisch </a:t>
            </a:r>
            <a:r>
              <a:rPr lang="de-CH" sz="2000" b="1" dirty="0" smtClean="0">
                <a:latin typeface="Arial" pitchFamily="34" charset="0"/>
                <a:cs typeface="Arial" pitchFamily="34" charset="0"/>
              </a:rPr>
              <a:t>Calendarium = Schuldbuch</a:t>
            </a:r>
          </a:p>
          <a:p>
            <a:r>
              <a:rPr lang="de-CH" sz="2000" dirty="0" smtClean="0">
                <a:latin typeface="Arial" pitchFamily="34" charset="0"/>
                <a:cs typeface="Arial" pitchFamily="34" charset="0"/>
              </a:rPr>
              <a:t>Schuldregister der Geldverleiher</a:t>
            </a:r>
            <a:endParaRPr lang="de-CH" sz="2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131840" y="3291830"/>
            <a:ext cx="0" cy="100811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131840" y="4299942"/>
            <a:ext cx="72008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inese_Calenda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09980" y="0"/>
            <a:ext cx="3434020" cy="5143500"/>
          </a:xfrm>
          <a:prstGeom prst="rect">
            <a:avLst/>
          </a:prstGeom>
        </p:spPr>
      </p:pic>
      <p:pic>
        <p:nvPicPr>
          <p:cNvPr id="3" name="Picture 2" descr="Egypt_Calendar_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857625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15816" y="0"/>
            <a:ext cx="1595309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Ägyptischer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Kalender</a:t>
            </a:r>
            <a:endParaRPr lang="en-US" sz="2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8024" y="4435614"/>
            <a:ext cx="1669047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Chinesischer</a:t>
            </a:r>
            <a:endParaRPr lang="en-US" sz="2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Kalender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uernkalend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1212"/>
            <a:ext cx="2952328" cy="5122288"/>
          </a:xfrm>
          <a:prstGeom prst="rect">
            <a:avLst/>
          </a:prstGeom>
        </p:spPr>
      </p:pic>
      <p:pic>
        <p:nvPicPr>
          <p:cNvPr id="3" name="Picture 2" descr="Calendrier-republica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75847" y="0"/>
            <a:ext cx="4368153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39752" y="195486"/>
            <a:ext cx="2066591" cy="10156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Bauernkalender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1563</a:t>
            </a:r>
          </a:p>
          <a:p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Z</a:t>
            </a:r>
            <a:r>
              <a:rPr lang="de-CH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ürich</a:t>
            </a:r>
            <a:endParaRPr lang="de-CH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47864" y="3820061"/>
            <a:ext cx="2225289" cy="13234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Republikanischer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Kalender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1794 </a:t>
            </a:r>
          </a:p>
          <a:p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Paris</a:t>
            </a:r>
            <a:endParaRPr lang="de-CH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699792" y="123478"/>
          <a:ext cx="6096000" cy="48209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720080"/>
                <a:gridCol w="1512168"/>
                <a:gridCol w="1584176"/>
                <a:gridCol w="1440160"/>
                <a:gridCol w="839416"/>
              </a:tblGrid>
              <a:tr h="370840"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latin typeface="Arial"/>
                          <a:ea typeface="Calibri"/>
                          <a:cs typeface="Times New Roman"/>
                        </a:rPr>
                        <a:t>Lateinisch</a:t>
                      </a:r>
                      <a:endParaRPr lang="de-CH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latin typeface="Arial"/>
                          <a:ea typeface="Calibri"/>
                          <a:cs typeface="Times New Roman"/>
                        </a:rPr>
                        <a:t>Bedeutung</a:t>
                      </a:r>
                      <a:endParaRPr lang="de-CH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Arial"/>
                          <a:ea typeface="Calibri"/>
                          <a:cs typeface="Times New Roman"/>
                        </a:rPr>
                        <a:t>Deutsch</a:t>
                      </a:r>
                      <a:endParaRPr lang="de-CH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latin typeface="Arial"/>
                          <a:ea typeface="Calibri"/>
                          <a:cs typeface="Times New Roman"/>
                        </a:rPr>
                        <a:t>Tage</a:t>
                      </a:r>
                      <a:endParaRPr lang="de-CH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de-CH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Martius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Gott</a:t>
                      </a: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 Mars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März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de-CH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Aprilis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aperire</a:t>
                      </a: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?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April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de-CH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Maius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de-CH" sz="1800" dirty="0">
                          <a:latin typeface="Arial" pitchFamily="34" charset="0"/>
                          <a:cs typeface="Arial" pitchFamily="34" charset="0"/>
                        </a:rPr>
                        <a:t>Göttin </a:t>
                      </a:r>
                      <a:r>
                        <a:rPr lang="de-CH" sz="1800" dirty="0" smtClean="0">
                          <a:latin typeface="Arial" pitchFamily="34" charset="0"/>
                          <a:cs typeface="Arial" pitchFamily="34" charset="0"/>
                        </a:rPr>
                        <a:t>Maia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Mai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de-CH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Iunius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de-CH" sz="1800" dirty="0" smtClean="0">
                          <a:latin typeface="Arial" pitchFamily="34" charset="0"/>
                          <a:cs typeface="Arial" pitchFamily="34" charset="0"/>
                        </a:rPr>
                        <a:t>Göttin </a:t>
                      </a:r>
                      <a:r>
                        <a:rPr lang="de-CH" sz="1800" dirty="0">
                          <a:latin typeface="Arial" pitchFamily="34" charset="0"/>
                          <a:cs typeface="Arial" pitchFamily="34" charset="0"/>
                        </a:rPr>
                        <a:t>Juno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Juni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de-CH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de-CH" sz="1800" dirty="0">
                          <a:latin typeface="Arial" pitchFamily="34" charset="0"/>
                          <a:cs typeface="Arial" pitchFamily="34" charset="0"/>
                        </a:rPr>
                        <a:t>Quintilis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5. </a:t>
                      </a: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Monat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Juli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de-CH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Sextilis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 pitchFamily="34" charset="0"/>
                          <a:cs typeface="Arial" pitchFamily="34" charset="0"/>
                        </a:rPr>
                        <a:t>6. Monat</a:t>
                      </a:r>
                      <a:endParaRPr lang="de-CH" sz="18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de-CH" sz="1800" dirty="0">
                          <a:latin typeface="Arial" pitchFamily="34" charset="0"/>
                          <a:cs typeface="Arial" pitchFamily="34" charset="0"/>
                        </a:rPr>
                        <a:t>August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de-CH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de-CH" sz="1800" dirty="0">
                          <a:latin typeface="Arial" pitchFamily="34" charset="0"/>
                          <a:cs typeface="Arial" pitchFamily="34" charset="0"/>
                        </a:rPr>
                        <a:t>September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7. </a:t>
                      </a: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Monat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de-CH" sz="1800" dirty="0">
                          <a:latin typeface="Arial" pitchFamily="34" charset="0"/>
                          <a:cs typeface="Arial" pitchFamily="34" charset="0"/>
                        </a:rPr>
                        <a:t>September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de-CH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de-CH" sz="1800" dirty="0">
                          <a:latin typeface="Arial" pitchFamily="34" charset="0"/>
                          <a:cs typeface="Arial" pitchFamily="34" charset="0"/>
                        </a:rPr>
                        <a:t>October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8. </a:t>
                      </a: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Monat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de-CH" sz="1800" dirty="0">
                          <a:latin typeface="Arial" pitchFamily="34" charset="0"/>
                          <a:cs typeface="Arial" pitchFamily="34" charset="0"/>
                        </a:rPr>
                        <a:t>Oktober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 smtClean="0"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de-CH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de-CH" sz="1800" dirty="0">
                          <a:latin typeface="Arial" pitchFamily="34" charset="0"/>
                          <a:cs typeface="Arial" pitchFamily="34" charset="0"/>
                        </a:rPr>
                        <a:t>November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9. </a:t>
                      </a: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Monat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de-CH" sz="1800" dirty="0">
                          <a:latin typeface="Arial" pitchFamily="34" charset="0"/>
                          <a:cs typeface="Arial" pitchFamily="34" charset="0"/>
                        </a:rPr>
                        <a:t>November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de-CH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December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10. </a:t>
                      </a: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Monat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Dezember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WINTER</a:t>
                      </a:r>
                      <a:endParaRPr lang="de-CH" sz="1800" dirty="0" smtClean="0">
                        <a:solidFill>
                          <a:srgbClr val="FF0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CH" sz="18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CH" sz="18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800" dirty="0" smtClean="0">
                          <a:latin typeface="Arial" pitchFamily="34" charset="0"/>
                          <a:cs typeface="Arial" pitchFamily="34" charset="0"/>
                        </a:rPr>
                        <a:t>51</a:t>
                      </a:r>
                      <a:endParaRPr lang="de-CH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800" dirty="0" smtClean="0"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  <a:endParaRPr lang="de-CH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CH" sz="18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CH" sz="18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8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355</a:t>
                      </a:r>
                      <a:endParaRPr lang="de-CH" sz="18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411510"/>
            <a:ext cx="246574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dirty="0" smtClean="0">
                <a:latin typeface="Arial" pitchFamily="34" charset="0"/>
                <a:cs typeface="Arial" pitchFamily="34" charset="0"/>
              </a:rPr>
              <a:t>Alter </a:t>
            </a:r>
          </a:p>
          <a:p>
            <a:r>
              <a:rPr lang="de-CH" sz="2000" dirty="0" smtClean="0">
                <a:latin typeface="Arial" pitchFamily="34" charset="0"/>
                <a:cs typeface="Arial" pitchFamily="34" charset="0"/>
              </a:rPr>
              <a:t>römischer Kalender</a:t>
            </a:r>
          </a:p>
          <a:p>
            <a:endParaRPr lang="de-CH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de-CH" sz="2000" dirty="0" smtClean="0">
                <a:latin typeface="Arial" pitchFamily="34" charset="0"/>
                <a:cs typeface="Arial" pitchFamily="34" charset="0"/>
              </a:rPr>
              <a:t>„Romulus Kalender“</a:t>
            </a:r>
            <a:endParaRPr lang="de-CH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843808" y="267494"/>
          <a:ext cx="6120679" cy="463600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76936"/>
                <a:gridCol w="1430808"/>
                <a:gridCol w="2146212"/>
                <a:gridCol w="1351319"/>
                <a:gridCol w="715404"/>
              </a:tblGrid>
              <a:tr h="20574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Lateinisch</a:t>
                      </a:r>
                      <a:endParaRPr lang="de-CH" sz="18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Bedeutung</a:t>
                      </a:r>
                      <a:endParaRPr lang="de-CH" sz="18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Deutsch</a:t>
                      </a:r>
                      <a:endParaRPr lang="de-CH" sz="18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Tage</a:t>
                      </a:r>
                      <a:endParaRPr lang="de-CH" sz="18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0574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Ianuarius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Gott</a:t>
                      </a: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 Janus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Januar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de-CH" sz="18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0574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Februarius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februare</a:t>
                      </a: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sühnen</a:t>
                      </a: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) ?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Februar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 pitchFamily="34" charset="0"/>
                          <a:cs typeface="Arial" pitchFamily="34" charset="0"/>
                        </a:rPr>
                        <a:t>28</a:t>
                      </a:r>
                      <a:endParaRPr lang="de-CH" sz="18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0574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Martius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Gott</a:t>
                      </a: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 Mars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März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de-CH" sz="18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0574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Aprilis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aperire</a:t>
                      </a: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öffnen</a:t>
                      </a: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) ?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Apri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de-CH" sz="18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0574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Maius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de-CH" sz="1800" dirty="0">
                          <a:latin typeface="Arial" pitchFamily="34" charset="0"/>
                          <a:cs typeface="Arial" pitchFamily="34" charset="0"/>
                        </a:rPr>
                        <a:t>Göttin </a:t>
                      </a:r>
                      <a:r>
                        <a:rPr lang="de-CH" sz="1800" dirty="0" smtClean="0">
                          <a:latin typeface="Arial" pitchFamily="34" charset="0"/>
                          <a:cs typeface="Arial" pitchFamily="34" charset="0"/>
                        </a:rPr>
                        <a:t>Maia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Mai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0574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Iunius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de-CH" sz="1800" dirty="0" smtClean="0">
                          <a:latin typeface="Arial" pitchFamily="34" charset="0"/>
                          <a:cs typeface="Arial" pitchFamily="34" charset="0"/>
                        </a:rPr>
                        <a:t>Göttin </a:t>
                      </a:r>
                      <a:r>
                        <a:rPr lang="de-CH" sz="1800" dirty="0">
                          <a:latin typeface="Arial" pitchFamily="34" charset="0"/>
                          <a:cs typeface="Arial" pitchFamily="34" charset="0"/>
                        </a:rPr>
                        <a:t>Juno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Juni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0574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de-CH" sz="18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de-CH" sz="1800" dirty="0" smtClean="0">
                          <a:latin typeface="Arial" pitchFamily="34" charset="0"/>
                          <a:cs typeface="Arial" pitchFamily="34" charset="0"/>
                        </a:rPr>
                        <a:t>Juli</a:t>
                      </a:r>
                      <a:endParaRPr lang="de-CH" sz="1800" dirty="0">
                        <a:solidFill>
                          <a:srgbClr val="FF0000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5. </a:t>
                      </a:r>
                      <a:r>
                        <a:rPr lang="en-US" sz="1800" dirty="0" err="1" smtClean="0">
                          <a:latin typeface="Arial" pitchFamily="34" charset="0"/>
                          <a:cs typeface="Arial" pitchFamily="34" charset="0"/>
                        </a:rPr>
                        <a:t>Monat</a:t>
                      </a:r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de-CH" sz="1800" dirty="0" smtClean="0">
                          <a:latin typeface="Arial" pitchFamily="34" charset="0"/>
                          <a:cs typeface="Arial" pitchFamily="34" charset="0"/>
                        </a:rPr>
                        <a:t>Quintilis)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Juli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0574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de-CH" sz="18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Augustus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6. </a:t>
                      </a:r>
                      <a:r>
                        <a:rPr lang="en-US" sz="1800" dirty="0" err="1" smtClean="0">
                          <a:latin typeface="Arial" pitchFamily="34" charset="0"/>
                          <a:cs typeface="Arial" pitchFamily="34" charset="0"/>
                        </a:rPr>
                        <a:t>Monat</a:t>
                      </a:r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en-US" sz="1800" dirty="0" err="1" smtClean="0">
                          <a:latin typeface="Arial" pitchFamily="34" charset="0"/>
                          <a:cs typeface="Arial" pitchFamily="34" charset="0"/>
                        </a:rPr>
                        <a:t>Sextilis</a:t>
                      </a:r>
                      <a:r>
                        <a:rPr lang="de-CH" sz="1800" dirty="0" smtClean="0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de-CH" sz="1800" dirty="0" smtClean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de-CH" sz="1800" dirty="0">
                          <a:latin typeface="Arial" pitchFamily="34" charset="0"/>
                          <a:cs typeface="Arial" pitchFamily="34" charset="0"/>
                        </a:rPr>
                        <a:t>August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3622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de-CH" sz="1800"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de-CH" sz="18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de-CH" sz="1800" dirty="0">
                          <a:latin typeface="Arial" pitchFamily="34" charset="0"/>
                          <a:cs typeface="Arial" pitchFamily="34" charset="0"/>
                        </a:rPr>
                        <a:t>September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7. </a:t>
                      </a: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Monat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de-CH" sz="1800" dirty="0">
                          <a:latin typeface="Arial" pitchFamily="34" charset="0"/>
                          <a:cs typeface="Arial" pitchFamily="34" charset="0"/>
                        </a:rPr>
                        <a:t>September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0574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de-CH" sz="180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de-CH" sz="18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de-CH" sz="1800" dirty="0">
                          <a:latin typeface="Arial" pitchFamily="34" charset="0"/>
                          <a:cs typeface="Arial" pitchFamily="34" charset="0"/>
                        </a:rPr>
                        <a:t>October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8. </a:t>
                      </a: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Monat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de-CH" sz="1800" dirty="0">
                          <a:latin typeface="Arial" pitchFamily="34" charset="0"/>
                          <a:cs typeface="Arial" pitchFamily="34" charset="0"/>
                        </a:rPr>
                        <a:t>Oktober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0574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de-CH" sz="1800"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de-CH" sz="18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de-CH" sz="1800" dirty="0">
                          <a:latin typeface="Arial" pitchFamily="34" charset="0"/>
                          <a:cs typeface="Arial" pitchFamily="34" charset="0"/>
                        </a:rPr>
                        <a:t>November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9. </a:t>
                      </a: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Monat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de-CH" sz="1800" dirty="0">
                          <a:latin typeface="Arial" pitchFamily="34" charset="0"/>
                          <a:cs typeface="Arial" pitchFamily="34" charset="0"/>
                        </a:rPr>
                        <a:t>November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0574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December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10. </a:t>
                      </a: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Monat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Arial" pitchFamily="34" charset="0"/>
                          <a:cs typeface="Arial" pitchFamily="34" charset="0"/>
                        </a:rPr>
                        <a:t>Dezember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de-CH" sz="1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267494"/>
            <a:ext cx="2848857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b="1" dirty="0" smtClean="0">
                <a:latin typeface="Arial" pitchFamily="34" charset="0"/>
                <a:cs typeface="Arial" pitchFamily="34" charset="0"/>
              </a:rPr>
              <a:t>Julianischer Kalender</a:t>
            </a:r>
          </a:p>
          <a:p>
            <a:endParaRPr lang="de-CH" sz="2000" b="1" dirty="0" smtClean="0">
              <a:latin typeface="Arial" pitchFamily="34" charset="0"/>
              <a:cs typeface="Arial" pitchFamily="34" charset="0"/>
            </a:endParaRPr>
          </a:p>
          <a:p>
            <a:r>
              <a:rPr lang="de-CH" sz="2000" dirty="0" smtClean="0">
                <a:latin typeface="Arial" pitchFamily="34" charset="0"/>
                <a:cs typeface="Arial" pitchFamily="34" charset="0"/>
              </a:rPr>
              <a:t>Nach Julius Caesar</a:t>
            </a:r>
          </a:p>
          <a:p>
            <a:r>
              <a:rPr lang="de-CH" sz="2000" dirty="0" smtClean="0">
                <a:latin typeface="Arial" pitchFamily="34" charset="0"/>
                <a:cs typeface="Arial" pitchFamily="34" charset="0"/>
              </a:rPr>
              <a:t>45 v.Chr.</a:t>
            </a:r>
          </a:p>
          <a:p>
            <a:endParaRPr lang="de-CH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de-CH" sz="2000" dirty="0" smtClean="0">
                <a:latin typeface="Arial" pitchFamily="34" charset="0"/>
                <a:cs typeface="Arial" pitchFamily="34" charset="0"/>
              </a:rPr>
              <a:t>Neue Monate:</a:t>
            </a:r>
          </a:p>
          <a:p>
            <a:r>
              <a:rPr lang="de-CH" sz="2000" dirty="0" smtClean="0">
                <a:latin typeface="Arial" pitchFamily="34" charset="0"/>
                <a:cs typeface="Arial" pitchFamily="34" charset="0"/>
              </a:rPr>
              <a:t>1.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Ianuarius</a:t>
            </a:r>
            <a:endParaRPr lang="de-CH" sz="2000" dirty="0" smtClean="0">
              <a:latin typeface="Arial" pitchFamily="34" charset="0"/>
              <a:ea typeface="Calibri"/>
              <a:cs typeface="Arial" pitchFamily="34" charset="0"/>
            </a:endParaRPr>
          </a:p>
          <a:p>
            <a:r>
              <a:rPr lang="de-CH" sz="2000" dirty="0" smtClean="0">
                <a:latin typeface="Arial" pitchFamily="34" charset="0"/>
                <a:cs typeface="Arial" pitchFamily="34" charset="0"/>
              </a:rPr>
              <a:t>2.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Februarius</a:t>
            </a:r>
            <a:endParaRPr lang="de-CH" sz="2000" dirty="0" smtClean="0">
              <a:latin typeface="Arial" pitchFamily="34" charset="0"/>
              <a:ea typeface="Calibri"/>
              <a:cs typeface="Arial" pitchFamily="34" charset="0"/>
            </a:endParaRPr>
          </a:p>
          <a:p>
            <a:endParaRPr lang="de-CH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de-CH" sz="2000" dirty="0" smtClean="0">
                <a:latin typeface="Arial" pitchFamily="34" charset="0"/>
                <a:cs typeface="Arial" pitchFamily="34" charset="0"/>
              </a:rPr>
              <a:t>Neue Namen:</a:t>
            </a:r>
          </a:p>
          <a:p>
            <a:r>
              <a:rPr lang="de-CH" sz="2000" dirty="0" smtClean="0">
                <a:latin typeface="Arial" pitchFamily="34" charset="0"/>
                <a:cs typeface="Arial" pitchFamily="34" charset="0"/>
              </a:rPr>
              <a:t>5. Quintilis → Juli (7)</a:t>
            </a:r>
          </a:p>
          <a:p>
            <a:r>
              <a:rPr lang="de-CH" sz="2000" dirty="0" smtClean="0">
                <a:latin typeface="Arial" pitchFamily="34" charset="0"/>
                <a:cs typeface="Arial" pitchFamily="34" charset="0"/>
              </a:rPr>
              <a:t>6. Sextilis → </a:t>
            </a:r>
          </a:p>
          <a:p>
            <a:r>
              <a:rPr lang="de-CH" sz="2000" dirty="0" smtClean="0">
                <a:latin typeface="Arial" pitchFamily="34" charset="0"/>
                <a:cs typeface="Arial" pitchFamily="34" charset="0"/>
              </a:rPr>
              <a:t>    Augustus (8)</a:t>
            </a:r>
          </a:p>
          <a:p>
            <a:r>
              <a:rPr lang="de-CH" sz="2000" dirty="0" smtClean="0">
                <a:latin typeface="Arial" pitchFamily="34" charset="0"/>
                <a:cs typeface="Arial" pitchFamily="34" charset="0"/>
              </a:rPr>
              <a:t>    (8 v.Chr.)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467544" y="1347614"/>
            <a:ext cx="8352928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CH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de-CH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Jahr hat 365 Tage - Solarkalender</a:t>
            </a:r>
          </a:p>
          <a:p>
            <a:pPr lvl="0" eaLnBrk="0" fontAlgn="base" hangingPunct="0">
              <a:spcBef>
                <a:spcPts val="2400"/>
              </a:spcBef>
              <a:spcAft>
                <a:spcPct val="0"/>
              </a:spcAft>
              <a:buFontTx/>
              <a:buChar char="•"/>
            </a:pPr>
            <a:r>
              <a:rPr kumimoji="0" lang="de-CH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endParaRPr kumimoji="0" lang="de-CH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ts val="2400"/>
              </a:spcBef>
              <a:spcAft>
                <a:spcPct val="0"/>
              </a:spcAft>
              <a:buFontTx/>
              <a:buChar char="•"/>
            </a:pPr>
            <a:r>
              <a:rPr kumimoji="0" lang="de-CH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endParaRPr lang="de-CH" sz="2000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CH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endParaRPr lang="de-CH" sz="20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3" name="Rectangle 2"/>
          <p:cNvSpPr/>
          <p:nvPr/>
        </p:nvSpPr>
        <p:spPr>
          <a:xfrm>
            <a:off x="467544" y="411511"/>
            <a:ext cx="457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000" b="1" dirty="0" smtClean="0">
                <a:latin typeface="Arial" pitchFamily="34" charset="0"/>
                <a:cs typeface="Arial" pitchFamily="34" charset="0"/>
              </a:rPr>
              <a:t>Julianischer Kalender seit 45 v.Chr.</a:t>
            </a:r>
          </a:p>
          <a:p>
            <a:r>
              <a:rPr lang="de-CH" sz="2000" dirty="0" smtClean="0">
                <a:latin typeface="Arial" pitchFamily="34" charset="0"/>
                <a:cs typeface="Arial" pitchFamily="34" charset="0"/>
              </a:rPr>
              <a:t>Nach Julius Caesar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467544" y="1347614"/>
            <a:ext cx="8352928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CH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de-CH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Jahr hat 365 Tage - Solarkalender</a:t>
            </a:r>
            <a:endParaRPr kumimoji="0" lang="de-CH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ts val="2400"/>
              </a:spcBef>
              <a:spcAft>
                <a:spcPct val="0"/>
              </a:spcAft>
              <a:buFontTx/>
              <a:buChar char="•"/>
            </a:pPr>
            <a:r>
              <a:rPr kumimoji="0" lang="de-CH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Jedes vierte Jahr ein Schalttag</a:t>
            </a:r>
            <a:r>
              <a:rPr kumimoji="0" lang="de-CH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im</a:t>
            </a:r>
            <a:r>
              <a:rPr kumimoji="0" lang="de-CH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Februar </a:t>
            </a:r>
            <a:r>
              <a:rPr lang="de-CH" sz="2000" dirty="0" smtClean="0">
                <a:latin typeface="Arial" pitchFamily="34" charset="0"/>
                <a:cs typeface="Arial" pitchFamily="34" charset="0"/>
              </a:rPr>
              <a:t>→</a:t>
            </a:r>
            <a:r>
              <a:rPr kumimoji="0" lang="de-CH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366 Tage</a:t>
            </a:r>
            <a:br>
              <a:rPr kumimoji="0" lang="de-CH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de-CH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Durchschnitt = 365.25 Tage</a:t>
            </a:r>
            <a:endParaRPr kumimoji="0" lang="de-CH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ts val="2400"/>
              </a:spcBef>
              <a:spcAft>
                <a:spcPct val="0"/>
              </a:spcAft>
              <a:buFontTx/>
              <a:buChar char="•"/>
            </a:pPr>
            <a:r>
              <a:rPr kumimoji="0" lang="de-CH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endParaRPr lang="de-CH" sz="2000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CH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endParaRPr lang="de-CH" sz="20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3" name="Rectangle 2"/>
          <p:cNvSpPr/>
          <p:nvPr/>
        </p:nvSpPr>
        <p:spPr>
          <a:xfrm>
            <a:off x="467544" y="411511"/>
            <a:ext cx="457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000" b="1" dirty="0" smtClean="0">
                <a:latin typeface="Arial" pitchFamily="34" charset="0"/>
                <a:cs typeface="Arial" pitchFamily="34" charset="0"/>
              </a:rPr>
              <a:t>Julianischer Kalender seit 45 v.Chr.</a:t>
            </a:r>
          </a:p>
          <a:p>
            <a:r>
              <a:rPr lang="de-CH" sz="2000" dirty="0" smtClean="0">
                <a:latin typeface="Arial" pitchFamily="34" charset="0"/>
                <a:cs typeface="Arial" pitchFamily="34" charset="0"/>
              </a:rPr>
              <a:t>Nach Julius Caesar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467544" y="1347614"/>
            <a:ext cx="8352928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CH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de-CH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Jahr hat 365 Tage - Solarkalender</a:t>
            </a:r>
            <a:endParaRPr kumimoji="0" lang="de-CH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ts val="2400"/>
              </a:spcBef>
              <a:spcAft>
                <a:spcPct val="0"/>
              </a:spcAft>
              <a:buFontTx/>
              <a:buChar char="•"/>
            </a:pPr>
            <a:r>
              <a:rPr kumimoji="0" lang="de-CH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Jedes vierte Jahr ein Schalttag</a:t>
            </a:r>
            <a:r>
              <a:rPr kumimoji="0" lang="de-CH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im</a:t>
            </a:r>
            <a:r>
              <a:rPr kumimoji="0" lang="de-CH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Februar </a:t>
            </a:r>
            <a:r>
              <a:rPr lang="de-CH" sz="2000" dirty="0" smtClean="0">
                <a:latin typeface="Arial" pitchFamily="34" charset="0"/>
                <a:cs typeface="Arial" pitchFamily="34" charset="0"/>
              </a:rPr>
              <a:t>→</a:t>
            </a:r>
            <a:r>
              <a:rPr kumimoji="0" lang="de-CH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366 Tage</a:t>
            </a:r>
            <a:br>
              <a:rPr kumimoji="0" lang="de-CH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de-CH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Durchschnitt = 365.25 Tage</a:t>
            </a:r>
            <a:endParaRPr lang="de-CH" sz="2000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CH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12 Monate</a:t>
            </a:r>
            <a:r>
              <a:rPr lang="de-CH" sz="2000" dirty="0" smtClean="0">
                <a:latin typeface="Arial" pitchFamily="34" charset="0"/>
                <a:cs typeface="Arial" pitchFamily="34" charset="0"/>
              </a:rPr>
              <a:t>   </a:t>
            </a:r>
            <a:br>
              <a:rPr lang="de-CH" sz="2000" dirty="0" smtClean="0">
                <a:latin typeface="Arial" pitchFamily="34" charset="0"/>
                <a:cs typeface="Arial" pitchFamily="34" charset="0"/>
              </a:rPr>
            </a:br>
            <a:r>
              <a:rPr lang="de-CH" sz="2000" dirty="0" smtClean="0">
                <a:latin typeface="Arial" pitchFamily="34" charset="0"/>
                <a:cs typeface="Arial" pitchFamily="34" charset="0"/>
              </a:rPr>
              <a:t>   365 Tage / 29.5 Tage = 12.4  „Monate“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3" name="Rectangle 2"/>
          <p:cNvSpPr/>
          <p:nvPr/>
        </p:nvSpPr>
        <p:spPr>
          <a:xfrm>
            <a:off x="467544" y="411511"/>
            <a:ext cx="457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000" b="1" dirty="0" smtClean="0">
                <a:latin typeface="Arial" pitchFamily="34" charset="0"/>
                <a:cs typeface="Arial" pitchFamily="34" charset="0"/>
              </a:rPr>
              <a:t>Julianischer Kalender seit 45 v.Chr.</a:t>
            </a:r>
          </a:p>
          <a:p>
            <a:r>
              <a:rPr lang="de-CH" sz="2000" dirty="0" smtClean="0">
                <a:latin typeface="Arial" pitchFamily="34" charset="0"/>
                <a:cs typeface="Arial" pitchFamily="34" charset="0"/>
              </a:rPr>
              <a:t>Nach Julius Caesar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467544" y="1347614"/>
            <a:ext cx="8352928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CH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de-CH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Jahr hat 365 Tage - Solarkalender</a:t>
            </a:r>
            <a:endParaRPr kumimoji="0" lang="de-CH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ts val="2400"/>
              </a:spcBef>
              <a:spcAft>
                <a:spcPct val="0"/>
              </a:spcAft>
              <a:buFontTx/>
              <a:buChar char="•"/>
            </a:pPr>
            <a:r>
              <a:rPr kumimoji="0" lang="de-CH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Jedes vierte Jahr ein Schalttag</a:t>
            </a:r>
            <a:r>
              <a:rPr kumimoji="0" lang="de-CH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im</a:t>
            </a:r>
            <a:r>
              <a:rPr kumimoji="0" lang="de-CH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Februar </a:t>
            </a:r>
            <a:r>
              <a:rPr lang="de-CH" sz="2000" dirty="0" smtClean="0">
                <a:latin typeface="Arial" pitchFamily="34" charset="0"/>
                <a:cs typeface="Arial" pitchFamily="34" charset="0"/>
              </a:rPr>
              <a:t>→</a:t>
            </a:r>
            <a:r>
              <a:rPr kumimoji="0" lang="de-CH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366 Tage</a:t>
            </a:r>
            <a:br>
              <a:rPr kumimoji="0" lang="de-CH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de-CH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Durchschnitt = 365.25 Tage</a:t>
            </a:r>
            <a:endParaRPr lang="de-CH" sz="2000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CH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12 Monate</a:t>
            </a:r>
            <a:r>
              <a:rPr lang="de-CH" sz="2000" dirty="0" smtClean="0">
                <a:latin typeface="Arial" pitchFamily="34" charset="0"/>
                <a:cs typeface="Arial" pitchFamily="34" charset="0"/>
              </a:rPr>
              <a:t>   </a:t>
            </a:r>
            <a:br>
              <a:rPr lang="de-CH" sz="2000" dirty="0" smtClean="0">
                <a:latin typeface="Arial" pitchFamily="34" charset="0"/>
                <a:cs typeface="Arial" pitchFamily="34" charset="0"/>
              </a:rPr>
            </a:br>
            <a:r>
              <a:rPr lang="de-CH" sz="2000" dirty="0" smtClean="0">
                <a:latin typeface="Arial" pitchFamily="34" charset="0"/>
                <a:cs typeface="Arial" pitchFamily="34" charset="0"/>
              </a:rPr>
              <a:t>   365 Tage / 29.5 Tage = 12.4  „Monate“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 Beginn 1. Januar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3" name="Rectangle 2"/>
          <p:cNvSpPr/>
          <p:nvPr/>
        </p:nvSpPr>
        <p:spPr>
          <a:xfrm>
            <a:off x="467544" y="411511"/>
            <a:ext cx="457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000" b="1" dirty="0" smtClean="0">
                <a:latin typeface="Arial" pitchFamily="34" charset="0"/>
                <a:cs typeface="Arial" pitchFamily="34" charset="0"/>
              </a:rPr>
              <a:t>Julianischer Kalender seit 45 v.Chr.</a:t>
            </a:r>
          </a:p>
          <a:p>
            <a:r>
              <a:rPr lang="de-CH" sz="2000" dirty="0" smtClean="0">
                <a:latin typeface="Arial" pitchFamily="34" charset="0"/>
                <a:cs typeface="Arial" pitchFamily="34" charset="0"/>
              </a:rPr>
              <a:t>Nach Julius Caesar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467544" y="1347614"/>
            <a:ext cx="8352928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CH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de-CH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Jahr hat 365 Tage - Solarkalender</a:t>
            </a:r>
            <a:endParaRPr kumimoji="0" lang="de-CH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ts val="2400"/>
              </a:spcBef>
              <a:spcAft>
                <a:spcPct val="0"/>
              </a:spcAft>
              <a:buFontTx/>
              <a:buChar char="•"/>
            </a:pPr>
            <a:r>
              <a:rPr kumimoji="0" lang="de-CH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Jedes vierte Jahr ein Schalttag</a:t>
            </a:r>
            <a:r>
              <a:rPr kumimoji="0" lang="de-CH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im</a:t>
            </a:r>
            <a:r>
              <a:rPr kumimoji="0" lang="de-CH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Februar </a:t>
            </a:r>
            <a:r>
              <a:rPr lang="de-CH" sz="2000" dirty="0" smtClean="0">
                <a:latin typeface="Arial" pitchFamily="34" charset="0"/>
                <a:cs typeface="Arial" pitchFamily="34" charset="0"/>
              </a:rPr>
              <a:t>→</a:t>
            </a:r>
            <a:r>
              <a:rPr kumimoji="0" lang="de-CH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366 Tage</a:t>
            </a:r>
            <a:br>
              <a:rPr kumimoji="0" lang="de-CH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de-CH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Durchschnitt = 365.25 Tage</a:t>
            </a:r>
            <a:endParaRPr lang="de-CH" sz="2000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CH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12 Monate</a:t>
            </a:r>
            <a:r>
              <a:rPr lang="de-CH" sz="2000" dirty="0" smtClean="0">
                <a:latin typeface="Arial" pitchFamily="34" charset="0"/>
                <a:cs typeface="Arial" pitchFamily="34" charset="0"/>
              </a:rPr>
              <a:t>   </a:t>
            </a:r>
            <a:br>
              <a:rPr lang="de-CH" sz="2000" dirty="0" smtClean="0">
                <a:latin typeface="Arial" pitchFamily="34" charset="0"/>
                <a:cs typeface="Arial" pitchFamily="34" charset="0"/>
              </a:rPr>
            </a:br>
            <a:r>
              <a:rPr lang="de-CH" sz="2000" dirty="0" smtClean="0">
                <a:latin typeface="Arial" pitchFamily="34" charset="0"/>
                <a:cs typeface="Arial" pitchFamily="34" charset="0"/>
              </a:rPr>
              <a:t>   365 Tage / 29.5 Tage = 12.4  „Monate“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 Beginn 1. Januar </a:t>
            </a:r>
          </a:p>
          <a:p>
            <a:pPr lvl="0" eaLnBrk="0" fontAlgn="base" hangingPunct="0">
              <a:spcBef>
                <a:spcPts val="2400"/>
              </a:spcBef>
              <a:spcAft>
                <a:spcPct val="0"/>
              </a:spcAft>
              <a:buFontTx/>
              <a:buChar char="•"/>
            </a:pPr>
            <a:r>
              <a:rPr lang="de-CH" sz="20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Noch kein Jahr 1, Jahre gezählt seit Gründung von Rom 753 v.Chr.</a:t>
            </a:r>
            <a:endParaRPr lang="de-CH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7544" y="411511"/>
            <a:ext cx="457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000" b="1" dirty="0" smtClean="0">
                <a:latin typeface="Arial" pitchFamily="34" charset="0"/>
                <a:cs typeface="Arial" pitchFamily="34" charset="0"/>
              </a:rPr>
              <a:t>Julianischer Kalender seit 45 v.Chr.</a:t>
            </a:r>
          </a:p>
          <a:p>
            <a:r>
              <a:rPr lang="de-CH" sz="2000" dirty="0" smtClean="0">
                <a:latin typeface="Arial" pitchFamily="34" charset="0"/>
                <a:cs typeface="Arial" pitchFamily="34" charset="0"/>
              </a:rPr>
              <a:t>Nach Julius Caesar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onthsFinger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0569" y="483518"/>
            <a:ext cx="8120497" cy="424847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orth_seas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7150"/>
            <a:ext cx="9144000" cy="5029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52120" y="339502"/>
            <a:ext cx="869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21.3.</a:t>
            </a:r>
            <a:endParaRPr lang="de-CH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699542"/>
            <a:ext cx="869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21.6.</a:t>
            </a:r>
            <a:endParaRPr lang="de-CH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40352" y="3939902"/>
            <a:ext cx="1040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21.12.</a:t>
            </a:r>
            <a:endParaRPr lang="de-CH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79712" y="4587974"/>
            <a:ext cx="869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21.9.</a:t>
            </a:r>
            <a:endParaRPr lang="de-CH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V="1">
            <a:off x="1835696" y="1275606"/>
            <a:ext cx="4824536" cy="2862318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107504" y="4137924"/>
            <a:ext cx="8136904" cy="10801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88025" y="2409732"/>
            <a:ext cx="72008" cy="1728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51520" y="1761660"/>
            <a:ext cx="6336704" cy="2376264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3275856" y="303498"/>
            <a:ext cx="3456384" cy="3834426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6444208" y="87474"/>
            <a:ext cx="648072" cy="61206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6372200" y="1545636"/>
            <a:ext cx="648072" cy="594066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6372200" y="915566"/>
            <a:ext cx="648072" cy="594066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9512" y="1707654"/>
            <a:ext cx="1853392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 : Winter-</a:t>
            </a:r>
          </a:p>
          <a:p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sonnenwende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21.12.</a:t>
            </a:r>
            <a:endParaRPr lang="de-CH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67944" y="123478"/>
            <a:ext cx="2422458" cy="70788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 :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Sommer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-</a:t>
            </a:r>
          </a:p>
          <a:p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sonnenwende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21.6.</a:t>
            </a:r>
            <a:endParaRPr lang="de-CH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67744" y="915566"/>
            <a:ext cx="3456384" cy="70788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E : </a:t>
            </a:r>
            <a:r>
              <a:rPr lang="de-CH" sz="2000" dirty="0" smtClean="0">
                <a:latin typeface="Arial" pitchFamily="34" charset="0"/>
                <a:cs typeface="Arial" pitchFamily="34" charset="0"/>
              </a:rPr>
              <a:t>Äquinoktium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21.3. / 21.9.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Tag-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Nacht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Gleiche</a:t>
            </a:r>
            <a:endParaRPr lang="de-CH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03848" y="4245936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S</a:t>
            </a:r>
            <a:endParaRPr lang="de-CH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79512" y="4245936"/>
            <a:ext cx="5725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W</a:t>
            </a:r>
            <a:endParaRPr lang="de-CH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19672" y="4245936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E</a:t>
            </a:r>
            <a:endParaRPr lang="de-CH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932041" y="2949792"/>
            <a:ext cx="11673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Gnomon</a:t>
            </a:r>
            <a:endParaRPr lang="de-CH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776120" y="4774168"/>
            <a:ext cx="5367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 smtClean="0">
                <a:latin typeface="Arial" pitchFamily="34" charset="0"/>
                <a:cs typeface="Arial" pitchFamily="34" charset="0"/>
              </a:rPr>
              <a:t>Messe jeden Tag den kürzesten Schatten = 12 Uhr</a:t>
            </a:r>
            <a:endParaRPr lang="de-CH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516216" y="123478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S</a:t>
            </a:r>
            <a:endParaRPr lang="de-CH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516216" y="915566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E</a:t>
            </a:r>
            <a:endParaRPr lang="de-CH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444208" y="1563638"/>
            <a:ext cx="5725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W</a:t>
            </a:r>
            <a:endParaRPr lang="de-CH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ussin_Tanz_des_Leben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503670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84168" y="0"/>
            <a:ext cx="3059832" cy="34778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CH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Januar</a:t>
            </a:r>
          </a:p>
          <a:p>
            <a:endParaRPr lang="de-CH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de-CH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Janus</a:t>
            </a:r>
            <a:r>
              <a:rPr lang="de-CH" sz="2000" dirty="0" smtClean="0">
                <a:latin typeface="Arial" pitchFamily="34" charset="0"/>
                <a:cs typeface="Arial" pitchFamily="34" charset="0"/>
              </a:rPr>
              <a:t> - römischer Gott der Dualität: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 Anfang / Ende,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 Leben / Tod,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 Links / Rechts,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 Schöpfung / Zerstörung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8224" y="3666172"/>
            <a:ext cx="213814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 smtClean="0">
                <a:latin typeface="Arial" pitchFamily="34" charset="0"/>
                <a:cs typeface="Arial" pitchFamily="34" charset="0"/>
              </a:rPr>
              <a:t>Poussin:</a:t>
            </a:r>
          </a:p>
          <a:p>
            <a:r>
              <a:rPr lang="de-CH" dirty="0" smtClean="0">
                <a:latin typeface="Arial" pitchFamily="34" charset="0"/>
                <a:cs typeface="Arial" pitchFamily="34" charset="0"/>
              </a:rPr>
              <a:t>Tanz des Lebens</a:t>
            </a:r>
          </a:p>
          <a:p>
            <a:r>
              <a:rPr lang="de-CH" dirty="0" smtClean="0">
                <a:latin typeface="Arial" pitchFamily="34" charset="0"/>
                <a:cs typeface="Arial" pitchFamily="34" charset="0"/>
              </a:rPr>
              <a:t>(um 1638, </a:t>
            </a:r>
          </a:p>
          <a:p>
            <a:r>
              <a:rPr lang="de-CH" dirty="0" smtClean="0">
                <a:latin typeface="Arial" pitchFamily="34" charset="0"/>
                <a:cs typeface="Arial" pitchFamily="34" charset="0"/>
              </a:rPr>
              <a:t>Wallace Collection,</a:t>
            </a:r>
          </a:p>
          <a:p>
            <a:r>
              <a:rPr lang="de-CH" dirty="0" smtClean="0">
                <a:latin typeface="Arial" pitchFamily="34" charset="0"/>
                <a:cs typeface="Arial" pitchFamily="34" charset="0"/>
              </a:rPr>
              <a:t> London)</a:t>
            </a:r>
            <a:endParaRPr lang="de-CH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Rubens_-_Mars_et_Rhea_Silvi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714752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9624" y="0"/>
            <a:ext cx="3384376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CH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März</a:t>
            </a:r>
          </a:p>
          <a:p>
            <a:endParaRPr lang="de-CH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de-CH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Mars</a:t>
            </a:r>
            <a:r>
              <a:rPr lang="de-CH" sz="2000" dirty="0" smtClean="0">
                <a:latin typeface="Arial" pitchFamily="34" charset="0"/>
                <a:cs typeface="Arial" pitchFamily="34" charset="0"/>
              </a:rPr>
              <a:t> - römischer Kriegsgott </a:t>
            </a:r>
          </a:p>
          <a:p>
            <a:pPr>
              <a:lnSpc>
                <a:spcPct val="150000"/>
              </a:lnSpc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(griechisch Ares)</a:t>
            </a:r>
            <a:endParaRPr lang="de-CH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96848" y="4220170"/>
            <a:ext cx="3647152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CH" dirty="0" smtClean="0">
                <a:latin typeface="Arial" pitchFamily="34" charset="0"/>
                <a:cs typeface="Arial" pitchFamily="34" charset="0"/>
              </a:rPr>
              <a:t>Rubens: Der Kriegsgott Mars </a:t>
            </a:r>
          </a:p>
          <a:p>
            <a:r>
              <a:rPr lang="de-CH" dirty="0" smtClean="0">
                <a:latin typeface="Arial" pitchFamily="34" charset="0"/>
                <a:cs typeface="Arial" pitchFamily="34" charset="0"/>
              </a:rPr>
              <a:t>und seine Rhea Silvia.</a:t>
            </a:r>
          </a:p>
          <a:p>
            <a:r>
              <a:rPr lang="de-CH" dirty="0" smtClean="0">
                <a:latin typeface="Arial" pitchFamily="34" charset="0"/>
                <a:cs typeface="Arial" pitchFamily="34" charset="0"/>
              </a:rPr>
              <a:t>(Mutter von Romulus und Remus)</a:t>
            </a:r>
            <a:endParaRPr lang="de-CH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39952" y="339502"/>
            <a:ext cx="4408964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Mai</a:t>
            </a:r>
          </a:p>
          <a:p>
            <a:endParaRPr lang="de-CH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altrömische Göttin </a:t>
            </a:r>
            <a:r>
              <a:rPr lang="de-CH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Maia</a:t>
            </a:r>
            <a:endParaRPr lang="de-CH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(weibliche Abstraktion des Vulcanus, </a:t>
            </a:r>
          </a:p>
          <a:p>
            <a:pPr>
              <a:lnSpc>
                <a:spcPct val="150000"/>
              </a:lnSpc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lat. maius = gross)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38976" y="3939902"/>
            <a:ext cx="500502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dirty="0" smtClean="0">
                <a:latin typeface="Arial" pitchFamily="34" charset="0"/>
                <a:cs typeface="Arial" pitchFamily="34" charset="0"/>
              </a:rPr>
              <a:t>Bartholomäus Spranger: Vulkan und Maia </a:t>
            </a:r>
          </a:p>
          <a:p>
            <a:r>
              <a:rPr lang="de-CH" sz="2000" dirty="0" smtClean="0">
                <a:latin typeface="Arial" pitchFamily="34" charset="0"/>
                <a:cs typeface="Arial" pitchFamily="34" charset="0"/>
              </a:rPr>
              <a:t>(um 1585,</a:t>
            </a:r>
          </a:p>
          <a:p>
            <a:r>
              <a:rPr lang="de-CH" sz="2000" dirty="0" smtClean="0">
                <a:latin typeface="Arial" pitchFamily="34" charset="0"/>
                <a:cs typeface="Arial" pitchFamily="34" charset="0"/>
              </a:rPr>
              <a:t>Kunsthistorisches Museum Wien)</a:t>
            </a:r>
            <a:endParaRPr lang="de-CH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Gaia_1128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964344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55976" y="339502"/>
            <a:ext cx="468602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Juni</a:t>
            </a:r>
          </a:p>
          <a:p>
            <a:endParaRPr lang="de-CH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römische Göttin </a:t>
            </a:r>
            <a:r>
              <a:rPr lang="de-CH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Juno</a:t>
            </a:r>
            <a:r>
              <a:rPr lang="de-CH" sz="2000" dirty="0" smtClean="0">
                <a:latin typeface="Arial" pitchFamily="34" charset="0"/>
                <a:cs typeface="Arial" pitchFamily="34" charset="0"/>
              </a:rPr>
              <a:t> (griechisch Hera)</a:t>
            </a:r>
          </a:p>
          <a:p>
            <a:pPr>
              <a:lnSpc>
                <a:spcPct val="150000"/>
              </a:lnSpc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Gattin von Jupiter (griechisch Zeus)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27984" y="3939902"/>
            <a:ext cx="43794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latin typeface="Arial" pitchFamily="34" charset="0"/>
                <a:cs typeface="Arial" pitchFamily="34" charset="0"/>
              </a:rPr>
              <a:t>Annibale Carracci : Jupiter und Juno (1597, Palazzo Farnese, Rom)</a:t>
            </a:r>
            <a:endParaRPr lang="de-CH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Jupiter_and_Jun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180598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788024" y="339502"/>
            <a:ext cx="43147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Juli</a:t>
            </a:r>
          </a:p>
          <a:p>
            <a:endParaRPr lang="de-CH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de-CH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Julius</a:t>
            </a:r>
            <a:r>
              <a:rPr lang="de-CH" sz="2000" dirty="0" smtClean="0">
                <a:latin typeface="Arial" pitchFamily="34" charset="0"/>
                <a:cs typeface="Arial" pitchFamily="34" charset="0"/>
              </a:rPr>
              <a:t> Caesar (</a:t>
            </a:r>
            <a:r>
              <a:rPr lang="de-CH" sz="2000" dirty="0" smtClean="0"/>
              <a:t>100 v.Chr. – 44 v.Chr.) </a:t>
            </a:r>
            <a:endParaRPr lang="de-CH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60032" y="3939902"/>
            <a:ext cx="40324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 smtClean="0">
                <a:latin typeface="Arial" pitchFamily="34" charset="0"/>
                <a:cs typeface="Arial" pitchFamily="34" charset="0"/>
              </a:rPr>
              <a:t>von Piloty: Caesars Tod (1865, </a:t>
            </a:r>
          </a:p>
          <a:p>
            <a:r>
              <a:rPr lang="de-CH" sz="2000" dirty="0" smtClean="0">
                <a:latin typeface="Arial" pitchFamily="34" charset="0"/>
                <a:cs typeface="Arial" pitchFamily="34" charset="0"/>
              </a:rPr>
              <a:t>Niedersächsisches Landesmuseum)</a:t>
            </a:r>
            <a:endParaRPr lang="de-CH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Piloty_Murder_of_Caesar_1865_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58345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ugustus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23928" y="411510"/>
            <a:ext cx="468602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August</a:t>
            </a:r>
          </a:p>
          <a:p>
            <a:endParaRPr lang="de-CH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Kaiser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Augustus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(Gaius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Octavius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63 v. Chr. -  14 n. Chr.</a:t>
            </a:r>
            <a:endParaRPr lang="de-CH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95936" y="4011910"/>
            <a:ext cx="43794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2000" dirty="0" smtClean="0">
                <a:latin typeface="Arial" pitchFamily="34" charset="0"/>
                <a:cs typeface="Arial" pitchFamily="34" charset="0"/>
              </a:rPr>
              <a:t>Augustusstatue von Primaporta</a:t>
            </a:r>
          </a:p>
          <a:p>
            <a:r>
              <a:rPr lang="nn-NO" sz="2000" dirty="0" smtClean="0">
                <a:latin typeface="Arial" pitchFamily="34" charset="0"/>
                <a:cs typeface="Arial" pitchFamily="34" charset="0"/>
              </a:rPr>
              <a:t>(Rom, Vatikanische Museen)</a:t>
            </a:r>
            <a:endParaRPr lang="de-CH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123478"/>
          <a:ext cx="9144000" cy="4876800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475917"/>
                <a:gridCol w="2583915"/>
                <a:gridCol w="2808312"/>
                <a:gridCol w="1512168"/>
                <a:gridCol w="1763688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de-CH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CH" sz="2000" b="1" dirty="0">
                          <a:latin typeface="Arial" pitchFamily="34" charset="0"/>
                          <a:cs typeface="Arial" pitchFamily="34" charset="0"/>
                        </a:rPr>
                        <a:t>Deutsch</a:t>
                      </a:r>
                      <a:r>
                        <a:rPr lang="de-CH" sz="20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CH" sz="2000" dirty="0" smtClean="0">
                          <a:latin typeface="Arial" pitchFamily="34" charset="0"/>
                          <a:cs typeface="Arial" pitchFamily="34" charset="0"/>
                        </a:rPr>
                        <a:t>Russisch,</a:t>
                      </a:r>
                      <a:r>
                        <a:rPr lang="de-CH" sz="2000" baseline="0" dirty="0" smtClean="0"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de-CH" sz="2000" dirty="0" smtClean="0">
                          <a:latin typeface="Arial" pitchFamily="34" charset="0"/>
                          <a:cs typeface="Arial" pitchFamily="34" charset="0"/>
                        </a:rPr>
                        <a:t>Bulgarisch </a:t>
                      </a:r>
                      <a:r>
                        <a:rPr lang="de-CH" sz="2000" dirty="0">
                          <a:latin typeface="Arial" pitchFamily="34" charset="0"/>
                          <a:cs typeface="Arial" pitchFamily="34" charset="0"/>
                        </a:rPr>
                        <a:t>Slowakisch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CH" sz="2000" dirty="0">
                          <a:latin typeface="Arial" pitchFamily="34" charset="0"/>
                          <a:cs typeface="Arial" pitchFamily="34" charset="0"/>
                        </a:rPr>
                        <a:t>Serbisch</a:t>
                      </a:r>
                      <a:endParaRPr lang="de-CH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CH" sz="2000" b="1" dirty="0">
                          <a:latin typeface="Arial" pitchFamily="34" charset="0"/>
                          <a:cs typeface="Arial" pitchFamily="34" charset="0"/>
                        </a:rPr>
                        <a:t>Tschechisch</a:t>
                      </a:r>
                      <a:r>
                        <a:rPr lang="de-CH" sz="20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CH" sz="2000" dirty="0" smtClean="0">
                          <a:latin typeface="Arial" pitchFamily="34" charset="0"/>
                          <a:cs typeface="Arial" pitchFamily="34" charset="0"/>
                        </a:rPr>
                        <a:t>Ukrainisch, </a:t>
                      </a:r>
                      <a:r>
                        <a:rPr lang="de-CH" sz="20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de-CH" sz="2000" dirty="0" smtClean="0">
                          <a:latin typeface="Arial" pitchFamily="34" charset="0"/>
                          <a:cs typeface="Arial" pitchFamily="34" charset="0"/>
                        </a:rPr>
                        <a:t>W.russisch </a:t>
                      </a:r>
                      <a:endParaRPr lang="de-CH" sz="20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CH" sz="2000" dirty="0">
                          <a:latin typeface="Arial" pitchFamily="34" charset="0"/>
                          <a:cs typeface="Arial" pitchFamily="34" charset="0"/>
                        </a:rPr>
                        <a:t>Polnisch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CH" sz="2000" dirty="0">
                          <a:latin typeface="Arial" pitchFamily="34" charset="0"/>
                          <a:cs typeface="Arial" pitchFamily="34" charset="0"/>
                        </a:rPr>
                        <a:t>Kroatisch</a:t>
                      </a:r>
                      <a:endParaRPr lang="de-CH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CH" sz="2000" b="1" dirty="0" smtClean="0">
                          <a:latin typeface="Arial" pitchFamily="34" charset="0"/>
                          <a:cs typeface="Arial" pitchFamily="34" charset="0"/>
                        </a:rPr>
                        <a:t>Bedeutung</a:t>
                      </a:r>
                      <a:endParaRPr lang="de-CH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de-CH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de-CH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Arial" pitchFamily="34" charset="0"/>
                          <a:cs typeface="Arial" pitchFamily="34" charset="0"/>
                        </a:rPr>
                        <a:t>Januar</a:t>
                      </a:r>
                      <a:endParaRPr lang="de-CH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Arial" pitchFamily="34" charset="0"/>
                          <a:cs typeface="Arial" pitchFamily="34" charset="0"/>
                        </a:rPr>
                        <a:t>Leden</a:t>
                      </a:r>
                      <a:endParaRPr lang="de-CH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led</a:t>
                      </a:r>
                      <a:endParaRPr lang="de-CH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Eis</a:t>
                      </a:r>
                      <a:endParaRPr lang="de-CH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de-CH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Arial" pitchFamily="34" charset="0"/>
                          <a:cs typeface="Arial" pitchFamily="34" charset="0"/>
                        </a:rPr>
                        <a:t>März</a:t>
                      </a:r>
                      <a:endParaRPr lang="de-CH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Arial" pitchFamily="34" charset="0"/>
                          <a:cs typeface="Arial" pitchFamily="34" charset="0"/>
                        </a:rPr>
                        <a:t>Březen</a:t>
                      </a:r>
                      <a:endParaRPr lang="de-CH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bříza</a:t>
                      </a:r>
                      <a:endParaRPr lang="de-CH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Birke</a:t>
                      </a:r>
                      <a:endParaRPr lang="de-CH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de-CH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Arial" pitchFamily="34" charset="0"/>
                          <a:cs typeface="Arial" pitchFamily="34" charset="0"/>
                        </a:rPr>
                        <a:t>April</a:t>
                      </a:r>
                      <a:endParaRPr lang="de-CH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Arial" pitchFamily="34" charset="0"/>
                          <a:cs typeface="Arial" pitchFamily="34" charset="0"/>
                        </a:rPr>
                        <a:t>Duben</a:t>
                      </a:r>
                      <a:endParaRPr lang="de-CH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dub</a:t>
                      </a:r>
                      <a:endParaRPr lang="de-CH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Eiche</a:t>
                      </a:r>
                      <a:endParaRPr lang="de-CH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de-CH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Arial" pitchFamily="34" charset="0"/>
                          <a:cs typeface="Arial" pitchFamily="34" charset="0"/>
                        </a:rPr>
                        <a:t>Mai</a:t>
                      </a:r>
                      <a:endParaRPr lang="de-CH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Arial" pitchFamily="34" charset="0"/>
                          <a:cs typeface="Arial" pitchFamily="34" charset="0"/>
                        </a:rPr>
                        <a:t>Květen</a:t>
                      </a:r>
                      <a:endParaRPr lang="de-CH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květy</a:t>
                      </a:r>
                      <a:endParaRPr lang="de-CH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Blüten</a:t>
                      </a:r>
                      <a:endParaRPr lang="de-CH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de-CH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Arial" pitchFamily="34" charset="0"/>
                          <a:cs typeface="Arial" pitchFamily="34" charset="0"/>
                        </a:rPr>
                        <a:t>Juni</a:t>
                      </a:r>
                      <a:endParaRPr lang="de-CH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Arial" pitchFamily="34" charset="0"/>
                          <a:cs typeface="Arial" pitchFamily="34" charset="0"/>
                        </a:rPr>
                        <a:t>Červen</a:t>
                      </a:r>
                      <a:endParaRPr lang="de-CH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červený</a:t>
                      </a:r>
                      <a:endParaRPr lang="de-CH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rot </a:t>
                      </a:r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en-US" sz="2000" dirty="0" err="1">
                          <a:latin typeface="Arial" pitchFamily="34" charset="0"/>
                          <a:cs typeface="Arial" pitchFamily="34" charset="0"/>
                        </a:rPr>
                        <a:t>Früchte</a:t>
                      </a:r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de-CH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de-CH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CH" sz="2000">
                          <a:latin typeface="Arial" pitchFamily="34" charset="0"/>
                          <a:cs typeface="Arial" pitchFamily="34" charset="0"/>
                        </a:rPr>
                        <a:t>August </a:t>
                      </a:r>
                      <a:endParaRPr lang="de-CH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CH" sz="2000">
                          <a:latin typeface="Arial" pitchFamily="34" charset="0"/>
                          <a:cs typeface="Arial" pitchFamily="34" charset="0"/>
                        </a:rPr>
                        <a:t>Srpen</a:t>
                      </a:r>
                      <a:endParaRPr lang="de-CH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CH" sz="2000" dirty="0" smtClean="0">
                          <a:latin typeface="Arial" pitchFamily="34" charset="0"/>
                          <a:cs typeface="Arial" pitchFamily="34" charset="0"/>
                        </a:rPr>
                        <a:t>srp</a:t>
                      </a:r>
                      <a:endParaRPr lang="de-CH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CH" sz="2000" dirty="0" smtClean="0">
                          <a:latin typeface="Arial" pitchFamily="34" charset="0"/>
                          <a:cs typeface="Arial" pitchFamily="34" charset="0"/>
                        </a:rPr>
                        <a:t>Sichel </a:t>
                      </a:r>
                      <a:r>
                        <a:rPr lang="de-CH" sz="2000" dirty="0">
                          <a:latin typeface="Arial" pitchFamily="34" charset="0"/>
                          <a:cs typeface="Arial" pitchFamily="34" charset="0"/>
                        </a:rPr>
                        <a:t>(Ernte)</a:t>
                      </a:r>
                      <a:endParaRPr lang="de-CH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CH" sz="200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de-CH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CH" sz="2000">
                          <a:latin typeface="Arial" pitchFamily="34" charset="0"/>
                          <a:cs typeface="Arial" pitchFamily="34" charset="0"/>
                        </a:rPr>
                        <a:t>Oktober</a:t>
                      </a:r>
                      <a:endParaRPr lang="de-CH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CH" sz="2000">
                          <a:latin typeface="Arial" pitchFamily="34" charset="0"/>
                          <a:cs typeface="Arial" pitchFamily="34" charset="0"/>
                        </a:rPr>
                        <a:t>Říjen</a:t>
                      </a:r>
                      <a:endParaRPr lang="de-CH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CH" sz="2000" dirty="0" smtClean="0">
                          <a:latin typeface="Arial" pitchFamily="34" charset="0"/>
                          <a:cs typeface="Arial" pitchFamily="34" charset="0"/>
                        </a:rPr>
                        <a:t>říje</a:t>
                      </a:r>
                      <a:endParaRPr lang="de-CH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CH" sz="2000" dirty="0" smtClean="0">
                          <a:latin typeface="Arial" pitchFamily="34" charset="0"/>
                          <a:cs typeface="Arial" pitchFamily="34" charset="0"/>
                        </a:rPr>
                        <a:t>Brunft</a:t>
                      </a:r>
                      <a:endParaRPr lang="de-CH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CH" sz="2000" dirty="0"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de-CH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CH" sz="2000">
                          <a:latin typeface="Arial" pitchFamily="34" charset="0"/>
                          <a:cs typeface="Arial" pitchFamily="34" charset="0"/>
                        </a:rPr>
                        <a:t>Novemb</a:t>
                      </a:r>
                      <a:r>
                        <a:rPr lang="en-US" sz="2000">
                          <a:latin typeface="Arial" pitchFamily="34" charset="0"/>
                          <a:cs typeface="Arial" pitchFamily="34" charset="0"/>
                        </a:rPr>
                        <a:t>er</a:t>
                      </a:r>
                      <a:endParaRPr lang="de-CH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CH" sz="2000" dirty="0">
                          <a:latin typeface="Arial" pitchFamily="34" charset="0"/>
                          <a:cs typeface="Arial" pitchFamily="34" charset="0"/>
                        </a:rPr>
                        <a:t>Listopad</a:t>
                      </a:r>
                      <a:endParaRPr lang="de-CH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CH" sz="2000" dirty="0" smtClean="0">
                          <a:latin typeface="Arial" pitchFamily="34" charset="0"/>
                          <a:cs typeface="Arial" pitchFamily="34" charset="0"/>
                        </a:rPr>
                        <a:t>listí padání</a:t>
                      </a:r>
                      <a:endParaRPr lang="de-CH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CH" sz="2000" dirty="0" smtClean="0">
                          <a:latin typeface="Arial" pitchFamily="34" charset="0"/>
                          <a:cs typeface="Arial" pitchFamily="34" charset="0"/>
                        </a:rPr>
                        <a:t>Laubfall</a:t>
                      </a:r>
                      <a:endParaRPr lang="de-CH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95936" y="195486"/>
            <a:ext cx="43924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 smtClean="0">
                <a:latin typeface="Arial" pitchFamily="34" charset="0"/>
                <a:cs typeface="Arial" pitchFamily="34" charset="0"/>
              </a:rPr>
              <a:t>Der julianische Kalender zählte Jahre</a:t>
            </a:r>
          </a:p>
          <a:p>
            <a:endParaRPr lang="de-CH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de-CH" sz="2000" dirty="0" smtClean="0">
                <a:latin typeface="Arial" pitchFamily="34" charset="0"/>
                <a:cs typeface="Arial" pitchFamily="34" charset="0"/>
              </a:rPr>
              <a:t>seit Gründung Roms 754 v. Chr.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95936" y="2499742"/>
            <a:ext cx="514806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b="1" dirty="0" smtClean="0">
                <a:latin typeface="Arial" pitchFamily="34" charset="0"/>
                <a:cs typeface="Arial" pitchFamily="34" charset="0"/>
              </a:rPr>
              <a:t>Mönch Dionysius Exiguus (525):</a:t>
            </a:r>
          </a:p>
          <a:p>
            <a:endParaRPr lang="de-CH" sz="2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 Jahreszählung seit Geburt Christi</a:t>
            </a:r>
          </a:p>
          <a:p>
            <a:pPr>
              <a:buFont typeface="Arial" pitchFamily="34" charset="0"/>
              <a:buChar char="•"/>
            </a:pPr>
            <a:endParaRPr lang="de-CH" sz="2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 Geburt Christi = 754 seit Gründung Roms</a:t>
            </a:r>
          </a:p>
          <a:p>
            <a:pPr>
              <a:buFont typeface="Arial" pitchFamily="34" charset="0"/>
              <a:buChar char="•"/>
            </a:pPr>
            <a:endParaRPr lang="de-CH" sz="2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 das erste Jahr Christi = Jahr 1</a:t>
            </a:r>
          </a:p>
        </p:txBody>
      </p:sp>
      <p:pic>
        <p:nvPicPr>
          <p:cNvPr id="4" name="Picture 3" descr="exiguus_cu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971925" cy="5143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95936" y="195486"/>
            <a:ext cx="43924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 smtClean="0">
                <a:latin typeface="Arial" pitchFamily="34" charset="0"/>
                <a:cs typeface="Arial" pitchFamily="34" charset="0"/>
              </a:rPr>
              <a:t>Der julianische Kalender zählte Jahre</a:t>
            </a:r>
          </a:p>
          <a:p>
            <a:endParaRPr lang="de-CH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de-CH" sz="2000" dirty="0" smtClean="0">
                <a:latin typeface="Arial" pitchFamily="34" charset="0"/>
                <a:cs typeface="Arial" pitchFamily="34" charset="0"/>
              </a:rPr>
              <a:t>seit Gründung Roms 754 v. Chr.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94262" y="267494"/>
            <a:ext cx="835420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400" dirty="0" smtClean="0">
                <a:latin typeface="Arial" pitchFamily="34" charset="0"/>
                <a:cs typeface="Arial" pitchFamily="34" charset="0"/>
              </a:rPr>
              <a:t>Geburt Christi (Annahme): 		4 v. Chr.</a:t>
            </a:r>
          </a:p>
          <a:p>
            <a:r>
              <a:rPr lang="de-CH" sz="2400" dirty="0" smtClean="0">
                <a:latin typeface="Arial" pitchFamily="34" charset="0"/>
                <a:cs typeface="Arial" pitchFamily="34" charset="0"/>
              </a:rPr>
              <a:t>Tod Christi Christi (Annahme): 	30 n.Chr. </a:t>
            </a:r>
          </a:p>
          <a:p>
            <a:endParaRPr lang="de-CH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de-CH" sz="2400" dirty="0" smtClean="0">
                <a:latin typeface="Arial" pitchFamily="34" charset="0"/>
                <a:cs typeface="Arial" pitchFamily="34" charset="0"/>
              </a:rPr>
              <a:t>Wie alt war er ?    30 - (-4) = 30 + 4 = 34</a:t>
            </a:r>
            <a:endParaRPr lang="de-CH" sz="24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de-CH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94262" y="267494"/>
            <a:ext cx="835420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400" dirty="0" smtClean="0">
                <a:latin typeface="Arial" pitchFamily="34" charset="0"/>
                <a:cs typeface="Arial" pitchFamily="34" charset="0"/>
              </a:rPr>
              <a:t>Geburt Christi (Annahme): 		4 v. Chr.</a:t>
            </a:r>
          </a:p>
          <a:p>
            <a:r>
              <a:rPr lang="de-CH" sz="2400" dirty="0" smtClean="0">
                <a:latin typeface="Arial" pitchFamily="34" charset="0"/>
                <a:cs typeface="Arial" pitchFamily="34" charset="0"/>
              </a:rPr>
              <a:t>Tod Christi Christi (Annahme): 	30 n.Chr. </a:t>
            </a:r>
          </a:p>
          <a:p>
            <a:endParaRPr lang="de-CH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de-CH" sz="2400" dirty="0" smtClean="0">
                <a:latin typeface="Arial" pitchFamily="34" charset="0"/>
                <a:cs typeface="Arial" pitchFamily="34" charset="0"/>
              </a:rPr>
              <a:t>Wie alt war er ?    30 - (-4) = 30 + 4 = 34 Jahre       </a:t>
            </a:r>
            <a:r>
              <a:rPr lang="de-CH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FALSCH</a:t>
            </a:r>
          </a:p>
          <a:p>
            <a:endParaRPr lang="de-CH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2139702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Kein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Jahr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0 in </a:t>
            </a:r>
            <a:r>
              <a:rPr lang="en-US" sz="24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der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historischen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Z</a:t>
            </a:r>
            <a:r>
              <a:rPr lang="de-CH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ählung v.Chr. / n. Chr.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67542" y="3147814"/>
          <a:ext cx="8136905" cy="7924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872210"/>
                <a:gridCol w="1008112"/>
                <a:gridCol w="1008112"/>
                <a:gridCol w="1080120"/>
                <a:gridCol w="1152128"/>
                <a:gridCol w="936104"/>
                <a:gridCol w="1080119"/>
              </a:tblGrid>
              <a:tr h="370840">
                <a:tc>
                  <a:txBody>
                    <a:bodyPr/>
                    <a:lstStyle/>
                    <a:p>
                      <a:r>
                        <a:rPr lang="de-CH" sz="2000" baseline="0" dirty="0" smtClean="0">
                          <a:latin typeface="Arial" pitchFamily="34" charset="0"/>
                        </a:rPr>
                        <a:t>Historisch</a:t>
                      </a:r>
                      <a:endParaRPr lang="de-CH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000" baseline="0" dirty="0" smtClean="0">
                          <a:latin typeface="Arial" pitchFamily="34" charset="0"/>
                        </a:rPr>
                        <a:t>4 AC</a:t>
                      </a:r>
                      <a:endParaRPr lang="de-CH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000" baseline="0" dirty="0" smtClean="0">
                          <a:latin typeface="Arial" pitchFamily="34" charset="0"/>
                        </a:rPr>
                        <a:t>3 AC</a:t>
                      </a:r>
                      <a:endParaRPr lang="de-CH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000" baseline="0" dirty="0" smtClean="0">
                          <a:latin typeface="Arial" pitchFamily="34" charset="0"/>
                        </a:rPr>
                        <a:t>2 AC</a:t>
                      </a:r>
                      <a:endParaRPr lang="de-CH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000" baseline="0" dirty="0" smtClean="0">
                          <a:latin typeface="Arial" pitchFamily="34" charset="0"/>
                        </a:rPr>
                        <a:t>1 AC</a:t>
                      </a:r>
                      <a:endParaRPr lang="de-CH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000" baseline="0" dirty="0" smtClean="0">
                          <a:latin typeface="Arial" pitchFamily="34" charset="0"/>
                        </a:rPr>
                        <a:t>1 AD</a:t>
                      </a:r>
                      <a:endParaRPr lang="de-CH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000" baseline="0" dirty="0" smtClean="0">
                          <a:latin typeface="Arial" pitchFamily="34" charset="0"/>
                        </a:rPr>
                        <a:t>2 AD</a:t>
                      </a:r>
                      <a:endParaRPr lang="de-CH" sz="2000" baseline="0" dirty="0">
                        <a:latin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2000" baseline="0" dirty="0" smtClean="0">
                          <a:latin typeface="Arial" pitchFamily="34" charset="0"/>
                        </a:rPr>
                        <a:t>Mathematisch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000" baseline="0" dirty="0" smtClean="0">
                          <a:latin typeface="Arial" pitchFamily="34" charset="0"/>
                        </a:rPr>
                        <a:t>-3</a:t>
                      </a:r>
                      <a:endParaRPr lang="de-CH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000" baseline="0" dirty="0" smtClean="0">
                          <a:latin typeface="Arial" pitchFamily="34" charset="0"/>
                        </a:rPr>
                        <a:t>-2</a:t>
                      </a:r>
                      <a:endParaRPr lang="de-CH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000" baseline="0" dirty="0" smtClean="0">
                          <a:latin typeface="Arial" pitchFamily="34" charset="0"/>
                        </a:rPr>
                        <a:t>-1</a:t>
                      </a:r>
                      <a:endParaRPr lang="de-CH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000" baseline="0" dirty="0" smtClean="0">
                          <a:latin typeface="Arial" pitchFamily="34" charset="0"/>
                        </a:rPr>
                        <a:t>0</a:t>
                      </a:r>
                      <a:endParaRPr lang="de-CH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000" baseline="0" dirty="0" smtClean="0">
                          <a:latin typeface="Arial" pitchFamily="34" charset="0"/>
                        </a:rPr>
                        <a:t>1</a:t>
                      </a:r>
                      <a:endParaRPr lang="de-CH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2000" baseline="0" dirty="0" smtClean="0">
                          <a:latin typeface="Arial" pitchFamily="34" charset="0"/>
                        </a:rPr>
                        <a:t>2</a:t>
                      </a:r>
                      <a:endParaRPr lang="de-CH" sz="2000" baseline="0" dirty="0">
                        <a:latin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39552" y="4299942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400" dirty="0" smtClean="0">
                <a:latin typeface="Arial" pitchFamily="34" charset="0"/>
                <a:cs typeface="Arial" pitchFamily="34" charset="0"/>
              </a:rPr>
              <a:t>4 v.Chr = -3, also Alter = 30 – (-3) = 33 Jahre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23478"/>
            <a:ext cx="853244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400" dirty="0" smtClean="0">
                <a:latin typeface="Arial" pitchFamily="34" charset="0"/>
                <a:cs typeface="Arial" pitchFamily="34" charset="0"/>
              </a:rPr>
              <a:t>Julianischer Kalender ist ein bisschen zu lang:</a:t>
            </a:r>
          </a:p>
          <a:p>
            <a:endParaRPr lang="de-CH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Das exakte astronomische Jahr	= 365.24219 Tage </a:t>
            </a:r>
          </a:p>
          <a:p>
            <a:pPr>
              <a:lnSpc>
                <a:spcPct val="150000"/>
              </a:lnSpc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Das Kalenderjahr		= 365.25000 Tage</a:t>
            </a:r>
          </a:p>
          <a:p>
            <a:pPr>
              <a:lnSpc>
                <a:spcPct val="150000"/>
              </a:lnSpc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Das Kalenderjahr ist länger um	=     0.00781 Tage = 11 Min</a:t>
            </a:r>
          </a:p>
        </p:txBody>
      </p:sp>
      <p:sp>
        <p:nvSpPr>
          <p:cNvPr id="7" name="Oval 6"/>
          <p:cNvSpPr/>
          <p:nvPr/>
        </p:nvSpPr>
        <p:spPr>
          <a:xfrm>
            <a:off x="323528" y="2211710"/>
            <a:ext cx="2808312" cy="2808312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Oval 7"/>
          <p:cNvSpPr/>
          <p:nvPr/>
        </p:nvSpPr>
        <p:spPr>
          <a:xfrm>
            <a:off x="1475656" y="3363838"/>
            <a:ext cx="504056" cy="504056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Oval 8"/>
          <p:cNvSpPr/>
          <p:nvPr/>
        </p:nvSpPr>
        <p:spPr>
          <a:xfrm>
            <a:off x="2843808" y="2859782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Oval 9"/>
          <p:cNvSpPr/>
          <p:nvPr/>
        </p:nvSpPr>
        <p:spPr>
          <a:xfrm>
            <a:off x="3059832" y="3507854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TextBox 10"/>
          <p:cNvSpPr txBox="1"/>
          <p:nvPr/>
        </p:nvSpPr>
        <p:spPr>
          <a:xfrm>
            <a:off x="3275856" y="3147814"/>
            <a:ext cx="15969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dirty="0" smtClean="0">
                <a:latin typeface="Arial" pitchFamily="34" charset="0"/>
                <a:cs typeface="Arial" pitchFamily="34" charset="0"/>
              </a:rPr>
              <a:t>Äquinoktium</a:t>
            </a:r>
          </a:p>
          <a:p>
            <a:r>
              <a:rPr lang="de-CH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11.3.</a:t>
            </a:r>
            <a:r>
              <a:rPr lang="de-CH" sz="2000" dirty="0" smtClean="0">
                <a:latin typeface="Arial" pitchFamily="34" charset="0"/>
                <a:cs typeface="Arial" pitchFamily="34" charset="0"/>
              </a:rPr>
              <a:t>1582</a:t>
            </a:r>
            <a:endParaRPr lang="de-CH" sz="2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Straight Arrow Connector 12"/>
          <p:cNvCxnSpPr>
            <a:stCxn id="10" idx="0"/>
          </p:cNvCxnSpPr>
          <p:nvPr/>
        </p:nvCxnSpPr>
        <p:spPr>
          <a:xfrm flipH="1" flipV="1">
            <a:off x="3059832" y="3147814"/>
            <a:ext cx="108012" cy="360040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203848" y="2715766"/>
            <a:ext cx="13244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21.3.</a:t>
            </a:r>
            <a:r>
              <a:rPr lang="de-CH" sz="2000" dirty="0" smtClean="0">
                <a:latin typeface="Arial" pitchFamily="34" charset="0"/>
                <a:cs typeface="Arial" pitchFamily="34" charset="0"/>
              </a:rPr>
              <a:t>1582</a:t>
            </a:r>
            <a:endParaRPr lang="de-CH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04048" y="3291830"/>
            <a:ext cx="4139952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CH" sz="2000" dirty="0" smtClean="0">
                <a:latin typeface="Arial" pitchFamily="34" charset="0"/>
                <a:cs typeface="Arial" pitchFamily="34" charset="0"/>
              </a:rPr>
              <a:t>Äquinoktium im Jahre 1582: 11.3.</a:t>
            </a:r>
          </a:p>
          <a:p>
            <a:endParaRPr lang="de-CH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de-CH" sz="2000" dirty="0" smtClean="0">
                <a:latin typeface="Arial" pitchFamily="34" charset="0"/>
                <a:cs typeface="Arial" pitchFamily="34" charset="0"/>
              </a:rPr>
              <a:t>Abweichung =</a:t>
            </a:r>
          </a:p>
          <a:p>
            <a:r>
              <a:rPr lang="de-CH" sz="2000" dirty="0" smtClean="0">
                <a:latin typeface="Arial" pitchFamily="34" charset="0"/>
                <a:cs typeface="Arial" pitchFamily="34" charset="0"/>
              </a:rPr>
              <a:t>(1582 - 325) x 0.00781 = </a:t>
            </a:r>
            <a:r>
              <a:rPr lang="de-CH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 Tage </a:t>
            </a:r>
            <a:endParaRPr lang="de-CH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04048" y="2427734"/>
            <a:ext cx="3858749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de-CH" sz="2000" dirty="0" smtClean="0">
                <a:latin typeface="Arial" pitchFamily="34" charset="0"/>
                <a:cs typeface="Arial" pitchFamily="34" charset="0"/>
              </a:rPr>
              <a:t>Äquinoktium im Jahre 325: 21.3.</a:t>
            </a:r>
          </a:p>
          <a:p>
            <a:r>
              <a:rPr lang="de-CH" sz="2000" dirty="0" smtClean="0">
                <a:latin typeface="Arial" pitchFamily="34" charset="0"/>
                <a:cs typeface="Arial" pitchFamily="34" charset="0"/>
              </a:rPr>
              <a:t>(Konzil von Nicäa)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gory_XII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430071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23450" y="123478"/>
            <a:ext cx="482055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b="1" dirty="0" smtClean="0">
                <a:latin typeface="Arial" pitchFamily="34" charset="0"/>
                <a:cs typeface="Arial" pitchFamily="34" charset="0"/>
              </a:rPr>
              <a:t>Gregorianischer Kalender 1582 </a:t>
            </a:r>
          </a:p>
          <a:p>
            <a:r>
              <a:rPr lang="de-CH" sz="2000" dirty="0" smtClean="0">
                <a:latin typeface="Arial" pitchFamily="34" charset="0"/>
                <a:cs typeface="Arial" pitchFamily="34" charset="0"/>
              </a:rPr>
              <a:t>(nach Papst Gregor XIII.) :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 10 Tage weggelassen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 Jahr hat 365,2425 Tage </a:t>
            </a:r>
            <a:br>
              <a:rPr lang="de-CH" sz="2000" dirty="0" smtClean="0">
                <a:latin typeface="Arial" pitchFamily="34" charset="0"/>
                <a:cs typeface="Arial" pitchFamily="34" charset="0"/>
              </a:rPr>
            </a:br>
            <a:r>
              <a:rPr lang="de-CH" sz="2000" dirty="0" smtClean="0">
                <a:latin typeface="Arial" pitchFamily="34" charset="0"/>
                <a:cs typeface="Arial" pitchFamily="34" charset="0"/>
              </a:rPr>
              <a:t>  (statt exakt 365,24219 Tage)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55976" y="2787774"/>
            <a:ext cx="4423006" cy="16158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b="1" dirty="0" smtClean="0">
                <a:latin typeface="Arial" pitchFamily="34" charset="0"/>
                <a:cs typeface="Arial" pitchFamily="34" charset="0"/>
              </a:rPr>
              <a:t>Schaltjahre: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CH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de-CH" sz="2000" dirty="0" smtClean="0">
                <a:latin typeface="Arial" pitchFamily="34" charset="0"/>
                <a:cs typeface="Arial" pitchFamily="34" charset="0"/>
              </a:rPr>
              <a:t> jedes 4. Jahr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CH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de-CH" sz="2000" dirty="0" smtClean="0">
                <a:latin typeface="Arial" pitchFamily="34" charset="0"/>
                <a:cs typeface="Arial" pitchFamily="34" charset="0"/>
              </a:rPr>
              <a:t> ausser teilbar durch 100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CH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de-CH" sz="2000" dirty="0" smtClean="0">
                <a:latin typeface="Arial" pitchFamily="34" charset="0"/>
                <a:cs typeface="Arial" pitchFamily="34" charset="0"/>
              </a:rPr>
              <a:t> doch teilbar durch 400 (z.B. 2000)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42686" y="4587974"/>
            <a:ext cx="48013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b="1" dirty="0" smtClean="0">
                <a:latin typeface="Courier New" pitchFamily="49" charset="0"/>
                <a:cs typeface="Courier New" pitchFamily="49" charset="0"/>
              </a:rPr>
              <a:t>+ 1/4 - 1/100 + 1/400 = 0.2425</a:t>
            </a:r>
            <a:endParaRPr lang="de-CH" sz="2000" b="1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403648" y="0"/>
          <a:ext cx="6840760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792760"/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e-CH" sz="2000" dirty="0" smtClean="0">
                          <a:latin typeface="Arial" pitchFamily="34" charset="0"/>
                          <a:cs typeface="Arial" pitchFamily="34" charset="0"/>
                        </a:rPr>
                        <a:t>Land</a:t>
                      </a:r>
                      <a:endParaRPr lang="de-CH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e-CH" sz="2000" dirty="0" smtClean="0">
                          <a:latin typeface="Arial" pitchFamily="34" charset="0"/>
                          <a:cs typeface="Arial" pitchFamily="34" charset="0"/>
                        </a:rPr>
                        <a:t>Gregorianischer Kalender</a:t>
                      </a:r>
                      <a:endParaRPr lang="de-CH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e-CH" sz="2000" dirty="0" smtClean="0">
                          <a:latin typeface="Arial" pitchFamily="34" charset="0"/>
                          <a:cs typeface="Arial" pitchFamily="34" charset="0"/>
                        </a:rPr>
                        <a:t>Katholische</a:t>
                      </a:r>
                      <a:r>
                        <a:rPr lang="de-CH" sz="2000" baseline="0" dirty="0" smtClean="0">
                          <a:latin typeface="Arial" pitchFamily="34" charset="0"/>
                          <a:cs typeface="Arial" pitchFamily="34" charset="0"/>
                        </a:rPr>
                        <a:t> Länder</a:t>
                      </a:r>
                      <a:endParaRPr lang="de-CH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e-CH" sz="2000" dirty="0" smtClean="0">
                          <a:latin typeface="Arial" pitchFamily="34" charset="0"/>
                          <a:cs typeface="Arial" pitchFamily="34" charset="0"/>
                        </a:rPr>
                        <a:t>1582</a:t>
                      </a:r>
                      <a:endParaRPr lang="de-CH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e-CH" sz="2000" dirty="0" smtClean="0">
                          <a:latin typeface="Arial" pitchFamily="34" charset="0"/>
                          <a:cs typeface="Arial" pitchFamily="34" charset="0"/>
                        </a:rPr>
                        <a:t>Böhmen</a:t>
                      </a:r>
                      <a:endParaRPr lang="de-CH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e-CH" sz="2000" dirty="0" smtClean="0">
                          <a:latin typeface="Arial" pitchFamily="34" charset="0"/>
                          <a:cs typeface="Arial" pitchFamily="34" charset="0"/>
                        </a:rPr>
                        <a:t>1584</a:t>
                      </a:r>
                      <a:endParaRPr lang="de-CH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e-CH" sz="2000" dirty="0" smtClean="0">
                          <a:latin typeface="Arial" pitchFamily="34" charset="0"/>
                          <a:cs typeface="Arial" pitchFamily="34" charset="0"/>
                        </a:rPr>
                        <a:t>Kanton</a:t>
                      </a:r>
                      <a:r>
                        <a:rPr lang="de-CH" sz="2000" baseline="0" dirty="0" smtClean="0">
                          <a:latin typeface="Arial" pitchFamily="34" charset="0"/>
                          <a:cs typeface="Arial" pitchFamily="34" charset="0"/>
                        </a:rPr>
                        <a:t> Zürich</a:t>
                      </a:r>
                      <a:endParaRPr lang="de-CH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e-CH" sz="2000" dirty="0" smtClean="0">
                          <a:latin typeface="Arial" pitchFamily="34" charset="0"/>
                          <a:cs typeface="Arial" pitchFamily="34" charset="0"/>
                        </a:rPr>
                        <a:t>1701</a:t>
                      </a:r>
                      <a:endParaRPr lang="de-CH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e-CH" sz="2000" dirty="0" smtClean="0">
                          <a:latin typeface="Arial" pitchFamily="34" charset="0"/>
                          <a:cs typeface="Arial" pitchFamily="34" charset="0"/>
                        </a:rPr>
                        <a:t>England</a:t>
                      </a:r>
                      <a:endParaRPr lang="de-CH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e-CH" sz="2000" dirty="0" smtClean="0">
                          <a:latin typeface="Arial" pitchFamily="34" charset="0"/>
                          <a:cs typeface="Arial" pitchFamily="34" charset="0"/>
                        </a:rPr>
                        <a:t>1752</a:t>
                      </a:r>
                      <a:endParaRPr lang="de-CH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e-CH" sz="2000" dirty="0" smtClean="0">
                          <a:latin typeface="Arial" pitchFamily="34" charset="0"/>
                          <a:cs typeface="Arial" pitchFamily="34" charset="0"/>
                        </a:rPr>
                        <a:t>USA</a:t>
                      </a:r>
                      <a:endParaRPr lang="de-CH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e-CH" sz="2000" dirty="0" smtClean="0">
                          <a:latin typeface="Arial" pitchFamily="34" charset="0"/>
                          <a:cs typeface="Arial" pitchFamily="34" charset="0"/>
                        </a:rPr>
                        <a:t>1752</a:t>
                      </a:r>
                      <a:endParaRPr lang="de-CH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e-CH" sz="2000" dirty="0" smtClean="0">
                          <a:latin typeface="Arial" pitchFamily="34" charset="0"/>
                          <a:cs typeface="Arial" pitchFamily="34" charset="0"/>
                        </a:rPr>
                        <a:t>Bulgarien</a:t>
                      </a:r>
                      <a:endParaRPr lang="de-CH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e-CH" sz="2000" dirty="0" smtClean="0">
                          <a:latin typeface="Arial" pitchFamily="34" charset="0"/>
                          <a:cs typeface="Arial" pitchFamily="34" charset="0"/>
                        </a:rPr>
                        <a:t>1916</a:t>
                      </a:r>
                      <a:endParaRPr lang="de-CH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e-CH" sz="2000" dirty="0" smtClean="0">
                          <a:latin typeface="Arial" pitchFamily="34" charset="0"/>
                          <a:cs typeface="Arial" pitchFamily="34" charset="0"/>
                        </a:rPr>
                        <a:t>Sowjetunion</a:t>
                      </a:r>
                      <a:endParaRPr lang="de-CH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e-CH" sz="2000" dirty="0" smtClean="0">
                          <a:latin typeface="Arial" pitchFamily="34" charset="0"/>
                          <a:cs typeface="Arial" pitchFamily="34" charset="0"/>
                        </a:rPr>
                        <a:t>1922 (*)</a:t>
                      </a:r>
                      <a:endParaRPr lang="de-CH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e-CH" sz="2000" dirty="0" smtClean="0">
                          <a:latin typeface="Arial" pitchFamily="34" charset="0"/>
                          <a:cs typeface="Arial" pitchFamily="34" charset="0"/>
                        </a:rPr>
                        <a:t>China</a:t>
                      </a:r>
                      <a:endParaRPr lang="de-CH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e-CH" sz="2000" dirty="0" smtClean="0">
                          <a:latin typeface="Arial" pitchFamily="34" charset="0"/>
                          <a:cs typeface="Arial" pitchFamily="34" charset="0"/>
                        </a:rPr>
                        <a:t>1949</a:t>
                      </a:r>
                      <a:endParaRPr lang="de-CH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lendarUS_1752_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771550"/>
            <a:ext cx="7967699" cy="365058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91880" y="123478"/>
            <a:ext cx="36503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b="1" dirty="0" smtClean="0">
                <a:latin typeface="Arial" pitchFamily="34" charset="0"/>
                <a:cs typeface="Arial" pitchFamily="34" charset="0"/>
              </a:rPr>
              <a:t>Sowjetunion / Russland</a:t>
            </a:r>
            <a:endParaRPr lang="de-CH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russ-w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571750"/>
            <a:ext cx="3355466" cy="2571750"/>
          </a:xfrm>
          <a:prstGeom prst="rect">
            <a:avLst/>
          </a:prstGeom>
        </p:spPr>
      </p:pic>
      <p:pic>
        <p:nvPicPr>
          <p:cNvPr id="5" name="Picture 4" descr="OktoberRe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" y="0"/>
            <a:ext cx="3359711" cy="249974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635896" y="3579862"/>
            <a:ext cx="5578963" cy="1420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CH" sz="2000" b="1" dirty="0" smtClean="0">
                <a:latin typeface="Arial" pitchFamily="34" charset="0"/>
                <a:cs typeface="Arial" pitchFamily="34" charset="0"/>
              </a:rPr>
              <a:t>Weihnachten in russisch-orthodoxer Kirche </a:t>
            </a:r>
          </a:p>
          <a:p>
            <a:pPr>
              <a:lnSpc>
                <a:spcPct val="150000"/>
              </a:lnSpc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7.1.2018 	gregorianischer Kalender</a:t>
            </a:r>
          </a:p>
          <a:p>
            <a:pPr>
              <a:lnSpc>
                <a:spcPct val="150000"/>
              </a:lnSpc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25.12.2017 	julianischer Kalender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63888" y="1059582"/>
            <a:ext cx="4897495" cy="1420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100 Jahre </a:t>
            </a:r>
            <a:r>
              <a:rPr lang="de-CH" sz="2000" b="1" dirty="0" smtClean="0">
                <a:latin typeface="Arial" pitchFamily="34" charset="0"/>
                <a:cs typeface="Arial" pitchFamily="34" charset="0"/>
              </a:rPr>
              <a:t>Oktoberrevolution</a:t>
            </a:r>
            <a:r>
              <a:rPr lang="de-CH" sz="2000" dirty="0" smtClean="0">
                <a:latin typeface="Arial" pitchFamily="34" charset="0"/>
                <a:cs typeface="Arial" pitchFamily="34" charset="0"/>
              </a:rPr>
              <a:t> 1917</a:t>
            </a:r>
          </a:p>
          <a:p>
            <a:pPr>
              <a:lnSpc>
                <a:spcPct val="150000"/>
              </a:lnSpc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7. November 	gregorianischer Kalender</a:t>
            </a:r>
          </a:p>
          <a:p>
            <a:pPr>
              <a:lnSpc>
                <a:spcPct val="150000"/>
              </a:lnSpc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25. Oktober  	julianischer Kalender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411510"/>
            <a:ext cx="853244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b="1" dirty="0" smtClean="0">
                <a:latin typeface="Arial" pitchFamily="34" charset="0"/>
                <a:cs typeface="Arial" pitchFamily="34" charset="0"/>
              </a:rPr>
              <a:t>Minimale Diskrepanz:</a:t>
            </a:r>
          </a:p>
          <a:p>
            <a:endParaRPr lang="de-CH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Das exakte astronomische Jahr		= 365.24219 Tage </a:t>
            </a:r>
          </a:p>
          <a:p>
            <a:pPr>
              <a:lnSpc>
                <a:spcPct val="150000"/>
              </a:lnSpc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Das gregorianische Kalenderjahr	= 365.24250 Tage</a:t>
            </a:r>
          </a:p>
          <a:p>
            <a:pPr>
              <a:lnSpc>
                <a:spcPct val="150000"/>
              </a:lnSpc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Das Kalenderjahr ist länger um		=     0.00031 Tage = 26.7 Sek.</a:t>
            </a:r>
          </a:p>
          <a:p>
            <a:endParaRPr lang="de-CH" sz="20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de-CH" sz="2000" b="1" dirty="0" smtClean="0">
                <a:latin typeface="Arial" pitchFamily="34" charset="0"/>
                <a:cs typeface="Arial" pitchFamily="34" charset="0"/>
              </a:rPr>
              <a:t>1 Tag Fehler erst nach 3236 Jahren </a:t>
            </a:r>
            <a:endParaRPr lang="de-CH" sz="2000" b="1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91680" y="3363838"/>
            <a:ext cx="60104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Wir müssen uns keine Sorgen machen !</a:t>
            </a:r>
            <a:endParaRPr lang="de-CH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4299942"/>
            <a:ext cx="7776864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CH" sz="3200" dirty="0" smtClean="0">
                <a:latin typeface="Arial" pitchFamily="34" charset="0"/>
                <a:cs typeface="Arial" pitchFamily="34" charset="0"/>
              </a:rPr>
              <a:t>Ende         Konec          </a:t>
            </a:r>
            <a:r>
              <a:rPr lang="az-Cyrl-AZ" sz="3200" dirty="0" smtClean="0">
                <a:latin typeface="Arial" pitchFamily="34" charset="0"/>
                <a:cs typeface="Arial" pitchFamily="34" charset="0"/>
              </a:rPr>
              <a:t>Край</a:t>
            </a:r>
            <a:r>
              <a:rPr lang="de-CH" sz="3200" dirty="0" smtClean="0">
                <a:latin typeface="Arial" pitchFamily="34" charset="0"/>
                <a:cs typeface="Arial" pitchFamily="34" charset="0"/>
              </a:rPr>
              <a:t>           </a:t>
            </a:r>
            <a:r>
              <a:rPr lang="az-Cyrl-AZ" sz="3200" dirty="0" smtClean="0">
                <a:latin typeface="Arial" pitchFamily="34" charset="0"/>
                <a:cs typeface="Arial" pitchFamily="34" charset="0"/>
              </a:rPr>
              <a:t>Конец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1520" y="411510"/>
            <a:ext cx="853244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b="1" dirty="0" smtClean="0">
                <a:latin typeface="Arial" pitchFamily="34" charset="0"/>
                <a:cs typeface="Arial" pitchFamily="34" charset="0"/>
              </a:rPr>
              <a:t>Minimale Diskrepanz:</a:t>
            </a:r>
          </a:p>
          <a:p>
            <a:endParaRPr lang="de-CH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Das exakte astronomische Jahr		= 365.24219 Tage </a:t>
            </a:r>
          </a:p>
          <a:p>
            <a:pPr>
              <a:lnSpc>
                <a:spcPct val="150000"/>
              </a:lnSpc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Das gregorianische Kalenderjahr	= 365.24250 Tage</a:t>
            </a:r>
          </a:p>
          <a:p>
            <a:pPr>
              <a:lnSpc>
                <a:spcPct val="150000"/>
              </a:lnSpc>
            </a:pPr>
            <a:r>
              <a:rPr lang="de-CH" sz="2000" dirty="0" smtClean="0">
                <a:latin typeface="Arial" pitchFamily="34" charset="0"/>
                <a:cs typeface="Arial" pitchFamily="34" charset="0"/>
              </a:rPr>
              <a:t>Das Kalenderjahr ist länger um		=     0.00031 Tage = 26.7 Sek.</a:t>
            </a:r>
          </a:p>
          <a:p>
            <a:endParaRPr lang="de-CH" sz="20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de-CH" sz="2000" b="1" dirty="0" smtClean="0">
                <a:latin typeface="Arial" pitchFamily="34" charset="0"/>
                <a:cs typeface="Arial" pitchFamily="34" charset="0"/>
              </a:rPr>
              <a:t>1 Tag Fehler erst nach 3236 Jahren </a:t>
            </a:r>
            <a:endParaRPr lang="de-CH" sz="2000" b="1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959</Words>
  <Application>Microsoft Office PowerPoint</Application>
  <PresentationFormat>On-screen Show (16:9)</PresentationFormat>
  <Paragraphs>412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Jiri</dc:creator>
  <cp:lastModifiedBy>Jiri</cp:lastModifiedBy>
  <cp:revision>173</cp:revision>
  <dcterms:created xsi:type="dcterms:W3CDTF">2017-12-17T16:07:32Z</dcterms:created>
  <dcterms:modified xsi:type="dcterms:W3CDTF">2017-12-30T11:59:16Z</dcterms:modified>
</cp:coreProperties>
</file>